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0"/>
  </p:notesMasterIdLst>
  <p:sldIdLst>
    <p:sldId id="256" r:id="rId2"/>
    <p:sldId id="258" r:id="rId3"/>
    <p:sldId id="349" r:id="rId4"/>
    <p:sldId id="350" r:id="rId5"/>
    <p:sldId id="336" r:id="rId6"/>
    <p:sldId id="355" r:id="rId7"/>
    <p:sldId id="339" r:id="rId8"/>
    <p:sldId id="351" r:id="rId9"/>
    <p:sldId id="352" r:id="rId10"/>
    <p:sldId id="341" r:id="rId11"/>
    <p:sldId id="342" r:id="rId12"/>
    <p:sldId id="344" r:id="rId13"/>
    <p:sldId id="345" r:id="rId14"/>
    <p:sldId id="346" r:id="rId15"/>
    <p:sldId id="347" r:id="rId16"/>
    <p:sldId id="334" r:id="rId17"/>
    <p:sldId id="354" r:id="rId18"/>
    <p:sldId id="348" r:id="rId19"/>
  </p:sldIdLst>
  <p:sldSz cx="9144000" cy="6858000" type="screen4x3"/>
  <p:notesSz cx="6858000" cy="9144000"/>
  <p:defaultTextStyle>
    <a:defPPr>
      <a:defRPr lang="en-US"/>
    </a:defPPr>
    <a:lvl1pPr algn="ctr" rtl="0" eaLnBrk="0" fontAlgn="base" hangingPunct="0">
      <a:spcBef>
        <a:spcPct val="0"/>
      </a:spcBef>
      <a:spcAft>
        <a:spcPct val="0"/>
      </a:spcAft>
      <a:defRPr kern="1200">
        <a:solidFill>
          <a:schemeClr val="tx1"/>
        </a:solidFill>
        <a:effectLst>
          <a:outerShdw blurRad="38100" dist="38100" dir="2700000" algn="tl">
            <a:srgbClr val="000000">
              <a:alpha val="43137"/>
            </a:srgbClr>
          </a:outerShdw>
        </a:effectLst>
        <a:latin typeface="Arial" charset="0"/>
        <a:ea typeface="+mn-ea"/>
        <a:cs typeface="+mn-cs"/>
      </a:defRPr>
    </a:lvl1pPr>
    <a:lvl2pPr marL="457200" algn="ctr" rtl="0" eaLnBrk="0" fontAlgn="base" hangingPunct="0">
      <a:spcBef>
        <a:spcPct val="0"/>
      </a:spcBef>
      <a:spcAft>
        <a:spcPct val="0"/>
      </a:spcAft>
      <a:defRPr kern="1200">
        <a:solidFill>
          <a:schemeClr val="tx1"/>
        </a:solidFill>
        <a:effectLst>
          <a:outerShdw blurRad="38100" dist="38100" dir="2700000" algn="tl">
            <a:srgbClr val="000000">
              <a:alpha val="43137"/>
            </a:srgbClr>
          </a:outerShdw>
        </a:effectLst>
        <a:latin typeface="Arial" charset="0"/>
        <a:ea typeface="+mn-ea"/>
        <a:cs typeface="+mn-cs"/>
      </a:defRPr>
    </a:lvl2pPr>
    <a:lvl3pPr marL="914400" algn="ctr" rtl="0" eaLnBrk="0" fontAlgn="base" hangingPunct="0">
      <a:spcBef>
        <a:spcPct val="0"/>
      </a:spcBef>
      <a:spcAft>
        <a:spcPct val="0"/>
      </a:spcAft>
      <a:defRPr kern="1200">
        <a:solidFill>
          <a:schemeClr val="tx1"/>
        </a:solidFill>
        <a:effectLst>
          <a:outerShdw blurRad="38100" dist="38100" dir="2700000" algn="tl">
            <a:srgbClr val="000000">
              <a:alpha val="43137"/>
            </a:srgbClr>
          </a:outerShdw>
        </a:effectLst>
        <a:latin typeface="Arial" charset="0"/>
        <a:ea typeface="+mn-ea"/>
        <a:cs typeface="+mn-cs"/>
      </a:defRPr>
    </a:lvl3pPr>
    <a:lvl4pPr marL="1371600" algn="ctr" rtl="0" eaLnBrk="0" fontAlgn="base" hangingPunct="0">
      <a:spcBef>
        <a:spcPct val="0"/>
      </a:spcBef>
      <a:spcAft>
        <a:spcPct val="0"/>
      </a:spcAft>
      <a:defRPr kern="1200">
        <a:solidFill>
          <a:schemeClr val="tx1"/>
        </a:solidFill>
        <a:effectLst>
          <a:outerShdw blurRad="38100" dist="38100" dir="2700000" algn="tl">
            <a:srgbClr val="000000">
              <a:alpha val="43137"/>
            </a:srgbClr>
          </a:outerShdw>
        </a:effectLst>
        <a:latin typeface="Arial" charset="0"/>
        <a:ea typeface="+mn-ea"/>
        <a:cs typeface="+mn-cs"/>
      </a:defRPr>
    </a:lvl4pPr>
    <a:lvl5pPr marL="1828800" algn="ctr" rtl="0" eaLnBrk="0" fontAlgn="base" hangingPunct="0">
      <a:spcBef>
        <a:spcPct val="0"/>
      </a:spcBef>
      <a:spcAft>
        <a:spcPct val="0"/>
      </a:spcAft>
      <a:defRPr kern="1200">
        <a:solidFill>
          <a:schemeClr val="tx1"/>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kern="1200">
        <a:solidFill>
          <a:schemeClr val="tx1"/>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kern="1200">
        <a:solidFill>
          <a:schemeClr val="tx1"/>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kern="1200">
        <a:solidFill>
          <a:schemeClr val="tx1"/>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kern="1200">
        <a:solidFill>
          <a:schemeClr val="tx1"/>
        </a:solidFill>
        <a:effectLst>
          <a:outerShdw blurRad="38100" dist="38100" dir="2700000" algn="tl">
            <a:srgbClr val="000000">
              <a:alpha val="43137"/>
            </a:srgbClr>
          </a:outerShdw>
        </a:effectLst>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0099"/>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008" y="-7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4"/>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a:effectLst/>
              </a:defRPr>
            </a:lvl1pPr>
          </a:lstStyle>
          <a:p>
            <a:pPr>
              <a:defRPr/>
            </a:pPr>
            <a:endParaRPr lang="en-US"/>
          </a:p>
        </p:txBody>
      </p:sp>
      <p:sp>
        <p:nvSpPr>
          <p:cNvPr id="1638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effectLst/>
              </a:defRPr>
            </a:lvl1pPr>
          </a:lstStyle>
          <a:p>
            <a:pPr>
              <a:defRPr/>
            </a:pPr>
            <a:endParaRPr lang="en-US"/>
          </a:p>
        </p:txBody>
      </p:sp>
      <p:sp>
        <p:nvSpPr>
          <p:cNvPr id="2048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39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effectLst/>
              </a:defRPr>
            </a:lvl1pPr>
          </a:lstStyle>
          <a:p>
            <a:pPr>
              <a:defRPr/>
            </a:pPr>
            <a:endParaRPr lang="en-US"/>
          </a:p>
        </p:txBody>
      </p:sp>
      <p:sp>
        <p:nvSpPr>
          <p:cNvPr id="1639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defRPr>
            </a:lvl1pPr>
          </a:lstStyle>
          <a:p>
            <a:pPr>
              <a:defRPr/>
            </a:pPr>
            <a:fld id="{BD1909AC-31C3-4633-B260-562D713EBBCB}"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927100"/>
            <a:ext cx="8991600" cy="4495800"/>
            <a:chOff x="0" y="584"/>
            <a:chExt cx="5664" cy="2832"/>
          </a:xfrm>
        </p:grpSpPr>
        <p:sp>
          <p:nvSpPr>
            <p:cNvPr id="5" name="AutoShape 3"/>
            <p:cNvSpPr>
              <a:spLocks noChangeArrowheads="1"/>
            </p:cNvSpPr>
            <p:nvPr userDrawn="1"/>
          </p:nvSpPr>
          <p:spPr bwMode="auto">
            <a:xfrm>
              <a:off x="432" y="1304"/>
              <a:ext cx="4656" cy="2112"/>
            </a:xfrm>
            <a:prstGeom prst="roundRect">
              <a:avLst>
                <a:gd name="adj" fmla="val 16667"/>
              </a:avLst>
            </a:prstGeom>
            <a:noFill/>
            <a:ln w="50800">
              <a:solidFill>
                <a:schemeClr val="bg2"/>
              </a:solidFill>
              <a:round/>
              <a:headEnd/>
              <a:tailEnd/>
            </a:ln>
            <a:effectLst/>
          </p:spPr>
          <p:txBody>
            <a:bodyPr wrap="none" anchor="ctr"/>
            <a:lstStyle/>
            <a:p>
              <a:pPr eaLnBrk="1" hangingPunct="1">
                <a:defRPr/>
              </a:pPr>
              <a:endParaRPr lang="en-US" sz="2400" dirty="0">
                <a:effectLst/>
                <a:latin typeface="Times New Roman" pitchFamily="18" charset="0"/>
              </a:endParaRPr>
            </a:p>
          </p:txBody>
        </p:sp>
        <p:sp>
          <p:nvSpPr>
            <p:cNvPr id="6" name="Rectangle 4"/>
            <p:cNvSpPr>
              <a:spLocks noChangeArrowheads="1"/>
            </p:cNvSpPr>
            <p:nvPr userDrawn="1"/>
          </p:nvSpPr>
          <p:spPr bwMode="blackWhite">
            <a:xfrm>
              <a:off x="144" y="584"/>
              <a:ext cx="4512" cy="624"/>
            </a:xfrm>
            <a:prstGeom prst="rect">
              <a:avLst/>
            </a:prstGeom>
            <a:solidFill>
              <a:schemeClr val="bg1"/>
            </a:solidFill>
            <a:ln w="57150">
              <a:solidFill>
                <a:schemeClr val="bg2"/>
              </a:solidFill>
              <a:miter lim="800000"/>
              <a:headEnd/>
              <a:tailEnd/>
            </a:ln>
            <a:effectLst/>
          </p:spPr>
          <p:txBody>
            <a:bodyPr wrap="none" anchor="ctr"/>
            <a:lstStyle/>
            <a:p>
              <a:pPr eaLnBrk="1" hangingPunct="1">
                <a:defRPr/>
              </a:pPr>
              <a:endParaRPr lang="en-US" sz="2400" dirty="0">
                <a:effectLst/>
                <a:latin typeface="Times New Roman" pitchFamily="18" charset="0"/>
              </a:endParaRPr>
            </a:p>
          </p:txBody>
        </p:sp>
        <p:sp>
          <p:nvSpPr>
            <p:cNvPr id="7" name="AutoShape 5"/>
            <p:cNvSpPr>
              <a:spLocks noChangeArrowheads="1"/>
            </p:cNvSpPr>
            <p:nvPr userDrawn="1"/>
          </p:nvSpPr>
          <p:spPr bwMode="blackWhite">
            <a:xfrm>
              <a:off x="0" y="872"/>
              <a:ext cx="5664" cy="1152"/>
            </a:xfrm>
            <a:custGeom>
              <a:avLst/>
              <a:gdLst>
                <a:gd name="G0" fmla="+- 1000 0 0"/>
                <a:gd name="G1" fmla="+- 1000 0 0"/>
                <a:gd name="G2" fmla="+- G0 0 G1"/>
                <a:gd name="G3" fmla="*/ G1 1 2"/>
                <a:gd name="G4" fmla="+- G0 0 G3"/>
                <a:gd name="T0" fmla="*/ 0 w 1000"/>
                <a:gd name="T1" fmla="*/ 0 h 1000"/>
                <a:gd name="T2" fmla="*/ G4 w 1000"/>
                <a:gd name="T3" fmla="*/ G1 h 1000"/>
              </a:gdLst>
              <a:ahLst/>
              <a:cxnLst>
                <a:cxn ang="0">
                  <a:pos x="0" y="0"/>
                </a:cxn>
                <a:cxn ang="0">
                  <a:pos x="4416" y="0"/>
                </a:cxn>
                <a:cxn ang="0">
                  <a:pos x="4917" y="500"/>
                </a:cxn>
                <a:cxn ang="0">
                  <a:pos x="4417" y="1000"/>
                </a:cxn>
                <a:cxn ang="0">
                  <a:pos x="0" y="1000"/>
                </a:cxn>
              </a:cxnLst>
              <a:rect l="T0" t="T1" r="T2" b="T3"/>
              <a:pathLst>
                <a:path w="4917" h="1000">
                  <a:moveTo>
                    <a:pt x="0" y="0"/>
                  </a:moveTo>
                  <a:lnTo>
                    <a:pt x="4416" y="0"/>
                  </a:lnTo>
                  <a:cubicBezTo>
                    <a:pt x="4693" y="0"/>
                    <a:pt x="4917" y="223"/>
                    <a:pt x="4917" y="500"/>
                  </a:cubicBezTo>
                  <a:cubicBezTo>
                    <a:pt x="4917" y="776"/>
                    <a:pt x="4693" y="999"/>
                    <a:pt x="4417" y="1000"/>
                  </a:cubicBezTo>
                  <a:lnTo>
                    <a:pt x="0" y="1000"/>
                  </a:lnTo>
                  <a:close/>
                </a:path>
              </a:pathLst>
            </a:custGeom>
            <a:solidFill>
              <a:schemeClr val="folHlink"/>
            </a:solidFill>
            <a:ln w="9525">
              <a:noFill/>
              <a:miter lim="800000"/>
              <a:headEnd/>
              <a:tailEnd/>
            </a:ln>
          </p:spPr>
          <p:txBody>
            <a:bodyPr/>
            <a:lstStyle/>
            <a:p>
              <a:pPr algn="l" eaLnBrk="1" hangingPunct="1">
                <a:defRPr/>
              </a:pPr>
              <a:endParaRPr lang="en-US" sz="2400" dirty="0">
                <a:effectLst/>
                <a:latin typeface="Times New Roman" pitchFamily="18" charset="0"/>
              </a:endParaRPr>
            </a:p>
          </p:txBody>
        </p:sp>
        <p:sp>
          <p:nvSpPr>
            <p:cNvPr id="8" name="Line 6"/>
            <p:cNvSpPr>
              <a:spLocks noChangeShapeType="1"/>
            </p:cNvSpPr>
            <p:nvPr userDrawn="1"/>
          </p:nvSpPr>
          <p:spPr bwMode="auto">
            <a:xfrm>
              <a:off x="0" y="1928"/>
              <a:ext cx="5232" cy="0"/>
            </a:xfrm>
            <a:prstGeom prst="line">
              <a:avLst/>
            </a:prstGeom>
            <a:noFill/>
            <a:ln w="50800">
              <a:solidFill>
                <a:schemeClr val="bg1"/>
              </a:solidFill>
              <a:round/>
              <a:headEnd/>
              <a:tailEnd/>
            </a:ln>
            <a:effectLst/>
          </p:spPr>
          <p:txBody>
            <a:bodyPr/>
            <a:lstStyle/>
            <a:p>
              <a:pPr>
                <a:defRPr/>
              </a:pPr>
              <a:endParaRPr lang="en-US" dirty="0"/>
            </a:p>
          </p:txBody>
        </p:sp>
      </p:grpSp>
      <p:sp>
        <p:nvSpPr>
          <p:cNvPr id="5127" name="Rectangle 7"/>
          <p:cNvSpPr>
            <a:spLocks noGrp="1" noChangeArrowheads="1"/>
          </p:cNvSpPr>
          <p:nvPr>
            <p:ph type="ctrTitle"/>
          </p:nvPr>
        </p:nvSpPr>
        <p:spPr>
          <a:xfrm>
            <a:off x="228600" y="1427163"/>
            <a:ext cx="8077200" cy="1609725"/>
          </a:xfrm>
        </p:spPr>
        <p:txBody>
          <a:bodyPr/>
          <a:lstStyle>
            <a:lvl1pPr>
              <a:defRPr sz="4600"/>
            </a:lvl1pPr>
          </a:lstStyle>
          <a:p>
            <a:r>
              <a:rPr lang="en-US"/>
              <a:t>Click to edit Master title style</a:t>
            </a:r>
          </a:p>
        </p:txBody>
      </p:sp>
      <p:sp>
        <p:nvSpPr>
          <p:cNvPr id="5128" name="Rectangle 8"/>
          <p:cNvSpPr>
            <a:spLocks noGrp="1" noChangeArrowheads="1"/>
          </p:cNvSpPr>
          <p:nvPr>
            <p:ph type="subTitle" idx="1"/>
          </p:nvPr>
        </p:nvSpPr>
        <p:spPr>
          <a:xfrm>
            <a:off x="1066800" y="3441700"/>
            <a:ext cx="6629400" cy="1676400"/>
          </a:xfrm>
        </p:spPr>
        <p:txBody>
          <a:bodyPr/>
          <a:lstStyle>
            <a:lvl1pPr marL="0" indent="0">
              <a:buFont typeface="Wingdings" pitchFamily="2" charset="2"/>
              <a:buNone/>
              <a:defRPr/>
            </a:lvl1pPr>
          </a:lstStyle>
          <a:p>
            <a:r>
              <a:rPr lang="en-US"/>
              <a:t>Click to edit Master subtitle style</a:t>
            </a:r>
          </a:p>
        </p:txBody>
      </p:sp>
      <p:sp>
        <p:nvSpPr>
          <p:cNvPr id="9" name="Rectangle 9"/>
          <p:cNvSpPr>
            <a:spLocks noGrp="1" noChangeArrowheads="1"/>
          </p:cNvSpPr>
          <p:nvPr>
            <p:ph type="dt" sz="half" idx="10"/>
          </p:nvPr>
        </p:nvSpPr>
        <p:spPr>
          <a:xfrm>
            <a:off x="457200" y="6248400"/>
            <a:ext cx="2133600" cy="471488"/>
          </a:xfrm>
        </p:spPr>
        <p:txBody>
          <a:bodyPr/>
          <a:lstStyle>
            <a:lvl1pPr>
              <a:defRPr/>
            </a:lvl1pPr>
          </a:lstStyle>
          <a:p>
            <a:pPr>
              <a:defRPr/>
            </a:pPr>
            <a:endParaRPr lang="en-US"/>
          </a:p>
        </p:txBody>
      </p:sp>
      <p:sp>
        <p:nvSpPr>
          <p:cNvPr id="10" name="Rectangle 10"/>
          <p:cNvSpPr>
            <a:spLocks noGrp="1" noChangeArrowheads="1"/>
          </p:cNvSpPr>
          <p:nvPr>
            <p:ph type="ftr" sz="quarter" idx="11"/>
          </p:nvPr>
        </p:nvSpPr>
        <p:spPr>
          <a:xfrm>
            <a:off x="3124200" y="6253163"/>
            <a:ext cx="2895600" cy="457200"/>
          </a:xfrm>
        </p:spPr>
        <p:txBody>
          <a:bodyPr/>
          <a:lstStyle>
            <a:lvl1pPr>
              <a:defRPr/>
            </a:lvl1pPr>
          </a:lstStyle>
          <a:p>
            <a:pPr>
              <a:defRPr/>
            </a:pPr>
            <a:endParaRPr lang="en-US"/>
          </a:p>
        </p:txBody>
      </p:sp>
      <p:sp>
        <p:nvSpPr>
          <p:cNvPr id="11" name="Rectangle 11"/>
          <p:cNvSpPr>
            <a:spLocks noGrp="1" noChangeArrowheads="1"/>
          </p:cNvSpPr>
          <p:nvPr>
            <p:ph type="sldNum" sz="quarter" idx="12"/>
          </p:nvPr>
        </p:nvSpPr>
        <p:spPr>
          <a:xfrm>
            <a:off x="6553200" y="6248400"/>
            <a:ext cx="2133600" cy="471488"/>
          </a:xfrm>
        </p:spPr>
        <p:txBody>
          <a:bodyPr/>
          <a:lstStyle>
            <a:lvl1pPr>
              <a:defRPr/>
            </a:lvl1pPr>
          </a:lstStyle>
          <a:p>
            <a:pPr>
              <a:defRPr/>
            </a:pPr>
            <a:fld id="{F8FE4901-FFC2-4C8D-AEE0-1AD4A8859E12}"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4387A95D-C68A-4584-96DF-7BDC4170D3D9}"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0013" y="228600"/>
            <a:ext cx="2084387"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95263" y="228600"/>
            <a:ext cx="610235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AC3B6779-5502-4C77-9E64-66B4A871A79F}"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5263" y="228600"/>
            <a:ext cx="8015287"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600200"/>
            <a:ext cx="38862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38862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8400"/>
            <a:ext cx="2133600" cy="457200"/>
          </a:xfrm>
        </p:spPr>
        <p:txBody>
          <a:bodyPr/>
          <a:lstStyle>
            <a:lvl1pPr>
              <a:defRPr/>
            </a:lvl1pPr>
          </a:lstStyle>
          <a:p>
            <a:pPr>
              <a:defRPr/>
            </a:pPr>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248400"/>
            <a:ext cx="2133600" cy="457200"/>
          </a:xfrm>
        </p:spPr>
        <p:txBody>
          <a:bodyPr/>
          <a:lstStyle>
            <a:lvl1pPr>
              <a:defRPr smtClean="0"/>
            </a:lvl1pPr>
          </a:lstStyle>
          <a:p>
            <a:pPr>
              <a:defRPr/>
            </a:pPr>
            <a:fld id="{4BC91545-E4DC-42D1-B357-FBE2FE0AE962}"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588E8D41-F0AF-46AF-8BC5-4905FBCDA975}"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7221C34D-CCAF-4D99-BACF-21ECBE3BA306}"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0"/>
            <a:ext cx="38862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38862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9A5F2139-8EBB-4804-9E2F-4561FF82A7A2}"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dt" sz="half" idx="10"/>
          </p:nvPr>
        </p:nvSpPr>
        <p:spPr>
          <a:ln/>
        </p:spPr>
        <p:txBody>
          <a:bodyPr/>
          <a:lstStyle>
            <a:lvl1pPr>
              <a:defRPr/>
            </a:lvl1pPr>
          </a:lstStyle>
          <a:p>
            <a:pPr>
              <a:defRPr/>
            </a:pPr>
            <a:endParaRPr lang="en-US"/>
          </a:p>
        </p:txBody>
      </p:sp>
      <p:sp>
        <p:nvSpPr>
          <p:cNvPr id="8" name="Rectangle 9"/>
          <p:cNvSpPr>
            <a:spLocks noGrp="1" noChangeArrowheads="1"/>
          </p:cNvSpPr>
          <p:nvPr>
            <p:ph type="ftr" sz="quarter" idx="11"/>
          </p:nvPr>
        </p:nvSpPr>
        <p:spPr>
          <a:ln/>
        </p:spPr>
        <p:txBody>
          <a:bodyPr/>
          <a:lstStyle>
            <a:lvl1pPr>
              <a:defRPr/>
            </a:lvl1pPr>
          </a:lstStyle>
          <a:p>
            <a:pPr>
              <a:defRPr/>
            </a:pPr>
            <a:endParaRPr lang="en-US"/>
          </a:p>
        </p:txBody>
      </p:sp>
      <p:sp>
        <p:nvSpPr>
          <p:cNvPr id="9" name="Rectangle 10"/>
          <p:cNvSpPr>
            <a:spLocks noGrp="1" noChangeArrowheads="1"/>
          </p:cNvSpPr>
          <p:nvPr>
            <p:ph type="sldNum" sz="quarter" idx="12"/>
          </p:nvPr>
        </p:nvSpPr>
        <p:spPr>
          <a:ln/>
        </p:spPr>
        <p:txBody>
          <a:bodyPr/>
          <a:lstStyle>
            <a:lvl1pPr>
              <a:defRPr/>
            </a:lvl1pPr>
          </a:lstStyle>
          <a:p>
            <a:pPr>
              <a:defRPr/>
            </a:pPr>
            <a:fld id="{C382EFE8-BA32-4013-8C03-EDFB1556804D}"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
          <p:cNvSpPr>
            <a:spLocks noGrp="1" noChangeArrowheads="1"/>
          </p:cNvSpPr>
          <p:nvPr>
            <p:ph type="dt" sz="half" idx="10"/>
          </p:nvPr>
        </p:nvSpPr>
        <p:spPr>
          <a:ln/>
        </p:spPr>
        <p:txBody>
          <a:bodyPr/>
          <a:lstStyle>
            <a:lvl1pPr>
              <a:defRPr/>
            </a:lvl1pPr>
          </a:lstStyle>
          <a:p>
            <a:pPr>
              <a:defRPr/>
            </a:pPr>
            <a:endParaRPr lang="en-US"/>
          </a:p>
        </p:txBody>
      </p:sp>
      <p:sp>
        <p:nvSpPr>
          <p:cNvPr id="4" name="Rectangle 9"/>
          <p:cNvSpPr>
            <a:spLocks noGrp="1" noChangeArrowheads="1"/>
          </p:cNvSpPr>
          <p:nvPr>
            <p:ph type="ftr" sz="quarter" idx="11"/>
          </p:nvPr>
        </p:nvSpPr>
        <p:spPr>
          <a:ln/>
        </p:spPr>
        <p:txBody>
          <a:bodyPr/>
          <a:lstStyle>
            <a:lvl1pPr>
              <a:defRPr/>
            </a:lvl1pPr>
          </a:lstStyle>
          <a:p>
            <a:pPr>
              <a:defRPr/>
            </a:pPr>
            <a:endParaRPr lang="en-US"/>
          </a:p>
        </p:txBody>
      </p:sp>
      <p:sp>
        <p:nvSpPr>
          <p:cNvPr id="5" name="Rectangle 10"/>
          <p:cNvSpPr>
            <a:spLocks noGrp="1" noChangeArrowheads="1"/>
          </p:cNvSpPr>
          <p:nvPr>
            <p:ph type="sldNum" sz="quarter" idx="12"/>
          </p:nvPr>
        </p:nvSpPr>
        <p:spPr>
          <a:ln/>
        </p:spPr>
        <p:txBody>
          <a:bodyPr/>
          <a:lstStyle>
            <a:lvl1pPr>
              <a:defRPr/>
            </a:lvl1pPr>
          </a:lstStyle>
          <a:p>
            <a:pPr>
              <a:defRPr/>
            </a:pPr>
            <a:fld id="{3A1C4483-1C37-4293-A141-19D8204CE76C}"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dt" sz="half" idx="10"/>
          </p:nvPr>
        </p:nvSpPr>
        <p:spPr>
          <a:ln/>
        </p:spPr>
        <p:txBody>
          <a:bodyPr/>
          <a:lstStyle>
            <a:lvl1pPr>
              <a:defRPr/>
            </a:lvl1pPr>
          </a:lstStyle>
          <a:p>
            <a:pPr>
              <a:defRPr/>
            </a:pPr>
            <a:endParaRPr lang="en-US"/>
          </a:p>
        </p:txBody>
      </p:sp>
      <p:sp>
        <p:nvSpPr>
          <p:cNvPr id="3" name="Rectangle 9"/>
          <p:cNvSpPr>
            <a:spLocks noGrp="1" noChangeArrowheads="1"/>
          </p:cNvSpPr>
          <p:nvPr>
            <p:ph type="ftr" sz="quarter" idx="11"/>
          </p:nvPr>
        </p:nvSpPr>
        <p:spPr>
          <a:ln/>
        </p:spPr>
        <p:txBody>
          <a:bodyPr/>
          <a:lstStyle>
            <a:lvl1pPr>
              <a:defRPr/>
            </a:lvl1pPr>
          </a:lstStyle>
          <a:p>
            <a:pPr>
              <a:defRPr/>
            </a:pPr>
            <a:endParaRPr lang="en-US"/>
          </a:p>
        </p:txBody>
      </p:sp>
      <p:sp>
        <p:nvSpPr>
          <p:cNvPr id="4" name="Rectangle 10"/>
          <p:cNvSpPr>
            <a:spLocks noGrp="1" noChangeArrowheads="1"/>
          </p:cNvSpPr>
          <p:nvPr>
            <p:ph type="sldNum" sz="quarter" idx="12"/>
          </p:nvPr>
        </p:nvSpPr>
        <p:spPr>
          <a:ln/>
        </p:spPr>
        <p:txBody>
          <a:bodyPr/>
          <a:lstStyle>
            <a:lvl1pPr>
              <a:defRPr/>
            </a:lvl1pPr>
          </a:lstStyle>
          <a:p>
            <a:pPr>
              <a:defRPr/>
            </a:pPr>
            <a:fld id="{E22C3F51-F13F-4B50-B09D-3E72F099729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85D36275-34C0-453F-BFF9-6C75AAF9A834}"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D9728035-E303-446F-BB48-A7E5AC3169F7}"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152400"/>
            <a:ext cx="8686800" cy="6096000"/>
            <a:chOff x="0" y="96"/>
            <a:chExt cx="5472" cy="3840"/>
          </a:xfrm>
        </p:grpSpPr>
        <p:sp>
          <p:nvSpPr>
            <p:cNvPr id="4099" name="AutoShape 3"/>
            <p:cNvSpPr>
              <a:spLocks noChangeArrowheads="1"/>
            </p:cNvSpPr>
            <p:nvPr/>
          </p:nvSpPr>
          <p:spPr bwMode="auto">
            <a:xfrm>
              <a:off x="240" y="336"/>
              <a:ext cx="5232" cy="3600"/>
            </a:xfrm>
            <a:prstGeom prst="roundRect">
              <a:avLst>
                <a:gd name="adj" fmla="val 13727"/>
              </a:avLst>
            </a:prstGeom>
            <a:noFill/>
            <a:ln w="50800">
              <a:solidFill>
                <a:schemeClr val="bg2"/>
              </a:solidFill>
              <a:round/>
              <a:headEnd/>
              <a:tailEnd/>
            </a:ln>
            <a:effectLst/>
          </p:spPr>
          <p:txBody>
            <a:bodyPr wrap="none" anchor="ctr"/>
            <a:lstStyle/>
            <a:p>
              <a:pPr eaLnBrk="1" hangingPunct="1">
                <a:defRPr/>
              </a:pPr>
              <a:endParaRPr lang="en-US" sz="2400" dirty="0">
                <a:effectLst/>
                <a:latin typeface="Times New Roman" pitchFamily="18" charset="0"/>
              </a:endParaRPr>
            </a:p>
          </p:txBody>
        </p:sp>
        <p:sp>
          <p:nvSpPr>
            <p:cNvPr id="4100" name="AutoShape 4"/>
            <p:cNvSpPr>
              <a:spLocks noChangeArrowheads="1"/>
            </p:cNvSpPr>
            <p:nvPr/>
          </p:nvSpPr>
          <p:spPr bwMode="blackWhite">
            <a:xfrm>
              <a:off x="0" y="96"/>
              <a:ext cx="5376" cy="768"/>
            </a:xfrm>
            <a:custGeom>
              <a:avLst/>
              <a:gdLst>
                <a:gd name="G0" fmla="+- 1000 0 0"/>
                <a:gd name="G1" fmla="+- 1000 0 0"/>
                <a:gd name="G2" fmla="+- G0 0 G1"/>
                <a:gd name="G3" fmla="*/ G1 1 2"/>
                <a:gd name="G4" fmla="+- G0 0 G3"/>
                <a:gd name="T0" fmla="*/ 0 w 1000"/>
                <a:gd name="T1" fmla="*/ 0 h 1000"/>
                <a:gd name="T2" fmla="*/ G4 w 1000"/>
                <a:gd name="T3" fmla="*/ G1 h 1000"/>
              </a:gdLst>
              <a:ahLst/>
              <a:cxnLst>
                <a:cxn ang="0">
                  <a:pos x="0" y="0"/>
                </a:cxn>
                <a:cxn ang="0">
                  <a:pos x="6499" y="0"/>
                </a:cxn>
                <a:cxn ang="0">
                  <a:pos x="7000" y="500"/>
                </a:cxn>
                <a:cxn ang="0">
                  <a:pos x="6500" y="1000"/>
                </a:cxn>
                <a:cxn ang="0">
                  <a:pos x="0" y="1000"/>
                </a:cxn>
              </a:cxnLst>
              <a:rect l="T0" t="T1" r="T2" b="T3"/>
              <a:pathLst>
                <a:path w="7000" h="1000">
                  <a:moveTo>
                    <a:pt x="0" y="0"/>
                  </a:moveTo>
                  <a:lnTo>
                    <a:pt x="6499" y="0"/>
                  </a:lnTo>
                  <a:cubicBezTo>
                    <a:pt x="6776" y="0"/>
                    <a:pt x="7000" y="223"/>
                    <a:pt x="7000" y="500"/>
                  </a:cubicBezTo>
                  <a:cubicBezTo>
                    <a:pt x="7000" y="776"/>
                    <a:pt x="6776" y="999"/>
                    <a:pt x="6500" y="1000"/>
                  </a:cubicBezTo>
                  <a:lnTo>
                    <a:pt x="0" y="1000"/>
                  </a:lnTo>
                  <a:close/>
                </a:path>
              </a:pathLst>
            </a:custGeom>
            <a:solidFill>
              <a:schemeClr val="folHlink"/>
            </a:solidFill>
            <a:ln w="9525">
              <a:noFill/>
              <a:miter lim="800000"/>
              <a:headEnd/>
              <a:tailEnd/>
            </a:ln>
          </p:spPr>
          <p:txBody>
            <a:bodyPr/>
            <a:lstStyle/>
            <a:p>
              <a:pPr algn="l" eaLnBrk="1" hangingPunct="1">
                <a:defRPr/>
              </a:pPr>
              <a:endParaRPr lang="en-US" sz="2400" dirty="0">
                <a:effectLst/>
                <a:latin typeface="Times New Roman" pitchFamily="18" charset="0"/>
              </a:endParaRPr>
            </a:p>
          </p:txBody>
        </p:sp>
        <p:sp>
          <p:nvSpPr>
            <p:cNvPr id="4101" name="Line 5"/>
            <p:cNvSpPr>
              <a:spLocks noChangeShapeType="1"/>
            </p:cNvSpPr>
            <p:nvPr/>
          </p:nvSpPr>
          <p:spPr bwMode="auto">
            <a:xfrm>
              <a:off x="0" y="768"/>
              <a:ext cx="5088" cy="0"/>
            </a:xfrm>
            <a:prstGeom prst="line">
              <a:avLst/>
            </a:prstGeom>
            <a:noFill/>
            <a:ln w="38100">
              <a:solidFill>
                <a:schemeClr val="bg1"/>
              </a:solidFill>
              <a:round/>
              <a:headEnd/>
              <a:tailEnd/>
            </a:ln>
            <a:effectLst/>
          </p:spPr>
          <p:txBody>
            <a:bodyPr/>
            <a:lstStyle/>
            <a:p>
              <a:pPr>
                <a:defRPr/>
              </a:pPr>
              <a:endParaRPr lang="en-US" dirty="0"/>
            </a:p>
          </p:txBody>
        </p:sp>
      </p:grpSp>
      <p:sp>
        <p:nvSpPr>
          <p:cNvPr id="1027" name="Rectangle 6"/>
          <p:cNvSpPr>
            <a:spLocks noGrp="1" noChangeArrowheads="1"/>
          </p:cNvSpPr>
          <p:nvPr>
            <p:ph type="title"/>
          </p:nvPr>
        </p:nvSpPr>
        <p:spPr bwMode="auto">
          <a:xfrm>
            <a:off x="195263" y="228600"/>
            <a:ext cx="8015287"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7"/>
          <p:cNvSpPr>
            <a:spLocks noGrp="1" noChangeArrowheads="1"/>
          </p:cNvSpPr>
          <p:nvPr>
            <p:ph type="body" idx="1"/>
          </p:nvPr>
        </p:nvSpPr>
        <p:spPr bwMode="auto">
          <a:xfrm>
            <a:off x="609600" y="1600200"/>
            <a:ext cx="7924800" cy="441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4" name="Rectangle 8"/>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effectLst/>
              </a:defRPr>
            </a:lvl1pPr>
          </a:lstStyle>
          <a:p>
            <a:pPr>
              <a:defRPr/>
            </a:pPr>
            <a:endParaRPr lang="en-US"/>
          </a:p>
        </p:txBody>
      </p:sp>
      <p:sp>
        <p:nvSpPr>
          <p:cNvPr id="4105" name="Rectangle 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effectLst/>
              </a:defRPr>
            </a:lvl1pPr>
          </a:lstStyle>
          <a:p>
            <a:pPr>
              <a:defRPr/>
            </a:pPr>
            <a:endParaRPr lang="en-US"/>
          </a:p>
        </p:txBody>
      </p:sp>
      <p:sp>
        <p:nvSpPr>
          <p:cNvPr id="4106" name="Rectangle 10"/>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latin typeface="Arial Black" pitchFamily="34" charset="0"/>
              </a:defRPr>
            </a:lvl1pPr>
          </a:lstStyle>
          <a:p>
            <a:pPr>
              <a:defRPr/>
            </a:pPr>
            <a:fld id="{E364A27B-9158-4FA7-B690-DA6E715C81F8}"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33"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Lst>
  <p:timing>
    <p:tnLst>
      <p:par>
        <p:cT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Arial" charset="0"/>
        </a:defRPr>
      </a:lvl2pPr>
      <a:lvl3pPr algn="l" rtl="0" eaLnBrk="0" fontAlgn="base" hangingPunct="0">
        <a:spcBef>
          <a:spcPct val="0"/>
        </a:spcBef>
        <a:spcAft>
          <a:spcPct val="0"/>
        </a:spcAft>
        <a:defRPr sz="4200">
          <a:solidFill>
            <a:schemeClr val="tx2"/>
          </a:solidFill>
          <a:latin typeface="Arial" charset="0"/>
        </a:defRPr>
      </a:lvl3pPr>
      <a:lvl4pPr algn="l" rtl="0" eaLnBrk="0" fontAlgn="base" hangingPunct="0">
        <a:spcBef>
          <a:spcPct val="0"/>
        </a:spcBef>
        <a:spcAft>
          <a:spcPct val="0"/>
        </a:spcAft>
        <a:defRPr sz="4200">
          <a:solidFill>
            <a:schemeClr val="tx2"/>
          </a:solidFill>
          <a:latin typeface="Arial" charset="0"/>
        </a:defRPr>
      </a:lvl4pPr>
      <a:lvl5pPr algn="l" rtl="0" eaLnBrk="0" fontAlgn="base" hangingPunct="0">
        <a:spcBef>
          <a:spcPct val="0"/>
        </a:spcBef>
        <a:spcAft>
          <a:spcPct val="0"/>
        </a:spcAft>
        <a:defRPr sz="4200">
          <a:solidFill>
            <a:schemeClr val="tx2"/>
          </a:solidFill>
          <a:latin typeface="Arial" charset="0"/>
        </a:defRPr>
      </a:lvl5pPr>
      <a:lvl6pPr marL="457200" algn="l" rtl="0" fontAlgn="base">
        <a:spcBef>
          <a:spcPct val="0"/>
        </a:spcBef>
        <a:spcAft>
          <a:spcPct val="0"/>
        </a:spcAft>
        <a:defRPr sz="4200">
          <a:solidFill>
            <a:schemeClr val="tx2"/>
          </a:solidFill>
          <a:latin typeface="Arial" charset="0"/>
        </a:defRPr>
      </a:lvl6pPr>
      <a:lvl7pPr marL="914400" algn="l" rtl="0" fontAlgn="base">
        <a:spcBef>
          <a:spcPct val="0"/>
        </a:spcBef>
        <a:spcAft>
          <a:spcPct val="0"/>
        </a:spcAft>
        <a:defRPr sz="4200">
          <a:solidFill>
            <a:schemeClr val="tx2"/>
          </a:solidFill>
          <a:latin typeface="Arial" charset="0"/>
        </a:defRPr>
      </a:lvl7pPr>
      <a:lvl8pPr marL="1371600" algn="l" rtl="0" fontAlgn="base">
        <a:spcBef>
          <a:spcPct val="0"/>
        </a:spcBef>
        <a:spcAft>
          <a:spcPct val="0"/>
        </a:spcAft>
        <a:defRPr sz="4200">
          <a:solidFill>
            <a:schemeClr val="tx2"/>
          </a:solidFill>
          <a:latin typeface="Arial" charset="0"/>
        </a:defRPr>
      </a:lvl8pPr>
      <a:lvl9pPr marL="1828800" algn="l" rtl="0" fontAlgn="base">
        <a:spcBef>
          <a:spcPct val="0"/>
        </a:spcBef>
        <a:spcAft>
          <a:spcPct val="0"/>
        </a:spcAft>
        <a:defRPr sz="4200">
          <a:solidFill>
            <a:schemeClr val="tx2"/>
          </a:solidFill>
          <a:latin typeface="Arial"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pitchFamily="2" charset="2"/>
        <a:buChar char="l"/>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hlink"/>
        </a:buClr>
        <a:buSzPct val="60000"/>
        <a:buFont typeface="Wingdings" pitchFamily="2" charset="2"/>
        <a:buChar char="l"/>
        <a:defRPr sz="2000">
          <a:solidFill>
            <a:schemeClr val="tx1"/>
          </a:solidFill>
          <a:latin typeface="+mn-lt"/>
        </a:defRPr>
      </a:lvl4pPr>
      <a:lvl5pPr marL="2057400" indent="-228600" algn="l" rtl="0" eaLnBrk="0" fontAlgn="base" hangingPunct="0">
        <a:spcBef>
          <a:spcPct val="20000"/>
        </a:spcBef>
        <a:spcAft>
          <a:spcPct val="0"/>
        </a:spcAft>
        <a:buClr>
          <a:schemeClr val="bg2"/>
        </a:buClr>
        <a:buSzPct val="40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6pPr>
      <a:lvl7pPr marL="29718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7pPr>
      <a:lvl8pPr marL="34290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8pPr>
      <a:lvl9pPr marL="38862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sz="3600" smtClean="0"/>
              <a:t>Chapter 5: Essential Questions:   </a:t>
            </a:r>
            <a:br>
              <a:rPr lang="en-US" sz="3600" smtClean="0"/>
            </a:br>
            <a:r>
              <a:rPr lang="en-US" sz="3600" smtClean="0"/>
              <a:t>      Doorways to Understanding</a:t>
            </a:r>
          </a:p>
        </p:txBody>
      </p:sp>
      <p:sp>
        <p:nvSpPr>
          <p:cNvPr id="3075" name="Rectangle 3"/>
          <p:cNvSpPr>
            <a:spLocks noGrp="1" noChangeArrowheads="1"/>
          </p:cNvSpPr>
          <p:nvPr>
            <p:ph type="subTitle" idx="1"/>
          </p:nvPr>
        </p:nvSpPr>
        <p:spPr>
          <a:xfrm>
            <a:off x="1066800" y="3441700"/>
            <a:ext cx="6629400" cy="2044700"/>
          </a:xfrm>
        </p:spPr>
        <p:txBody>
          <a:bodyPr/>
          <a:lstStyle/>
          <a:p>
            <a:pPr algn="ctr" eaLnBrk="1" hangingPunct="1"/>
            <a:r>
              <a:rPr lang="en-US" sz="2800" b="1" dirty="0" smtClean="0"/>
              <a:t> </a:t>
            </a:r>
            <a:r>
              <a:rPr lang="en-US" sz="2000" b="1" dirty="0" smtClean="0"/>
              <a:t>Interpreted by</a:t>
            </a:r>
          </a:p>
          <a:p>
            <a:pPr algn="ctr" eaLnBrk="1" hangingPunct="1"/>
            <a:r>
              <a:rPr lang="en-US" sz="2000" b="1" dirty="0" smtClean="0"/>
              <a:t>  Dr. Rich Hawkins</a:t>
            </a:r>
          </a:p>
          <a:p>
            <a:pPr algn="ctr" eaLnBrk="1" hangingPunct="1"/>
            <a:r>
              <a:rPr lang="en-US" sz="2000" b="1" dirty="0" smtClean="0"/>
              <a:t> and </a:t>
            </a:r>
          </a:p>
          <a:p>
            <a:pPr algn="ctr" eaLnBrk="1" hangingPunct="1"/>
            <a:r>
              <a:rPr lang="en-US" sz="2000" b="1" dirty="0" smtClean="0"/>
              <a:t>   Dr. Deborah De </a:t>
            </a:r>
            <a:r>
              <a:rPr lang="en-US" sz="2000" b="1" dirty="0" smtClean="0"/>
              <a:t>Luca</a:t>
            </a:r>
            <a:br>
              <a:rPr lang="en-US" sz="2000" b="1" dirty="0" smtClean="0"/>
            </a:br>
            <a:r>
              <a:rPr lang="en-US" sz="2000" b="1" dirty="0" smtClean="0"/>
              <a:t>Presented </a:t>
            </a:r>
            <a:r>
              <a:rPr lang="en-US" sz="2000" b="1" dirty="0" err="1" smtClean="0"/>
              <a:t>By:Laura</a:t>
            </a:r>
            <a:r>
              <a:rPr lang="en-US" sz="2000" b="1" dirty="0" smtClean="0"/>
              <a:t> Mastrogiovanni</a:t>
            </a:r>
          </a:p>
          <a:p>
            <a:pPr algn="ctr" eaLnBrk="1" hangingPunct="1"/>
            <a:endParaRPr lang="en-US" sz="2000" b="1" dirty="0" smtClean="0"/>
          </a:p>
          <a:p>
            <a:pPr eaLnBrk="1" hangingPunct="1"/>
            <a:endParaRPr lang="en-US" sz="28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AutoShape 2"/>
          <p:cNvSpPr>
            <a:spLocks noGrp="1" noChangeArrowheads="1"/>
          </p:cNvSpPr>
          <p:nvPr>
            <p:ph type="title"/>
          </p:nvPr>
        </p:nvSpPr>
        <p:spPr/>
        <p:txBody>
          <a:bodyPr/>
          <a:lstStyle/>
          <a:p>
            <a:r>
              <a:rPr lang="en-US" sz="2800" smtClean="0"/>
              <a:t>Example:</a:t>
            </a:r>
          </a:p>
        </p:txBody>
      </p:sp>
      <p:sp>
        <p:nvSpPr>
          <p:cNvPr id="10243" name="Rectangle 3"/>
          <p:cNvSpPr>
            <a:spLocks noGrp="1" noChangeArrowheads="1"/>
          </p:cNvSpPr>
          <p:nvPr>
            <p:ph type="body" idx="1"/>
          </p:nvPr>
        </p:nvSpPr>
        <p:spPr/>
        <p:txBody>
          <a:bodyPr/>
          <a:lstStyle/>
          <a:p>
            <a:r>
              <a:rPr lang="en-US" smtClean="0"/>
              <a:t>Topic – Martin Luther King</a:t>
            </a:r>
          </a:p>
          <a:p>
            <a:pPr lvl="1"/>
            <a:r>
              <a:rPr lang="en-US" smtClean="0"/>
              <a:t>What events and people influenced MLK to become a leader in Civil Rights? </a:t>
            </a:r>
          </a:p>
          <a:p>
            <a:pPr lvl="1"/>
            <a:r>
              <a:rPr lang="en-US" smtClean="0"/>
              <a:t>How did MLK change the world today?</a:t>
            </a:r>
          </a:p>
          <a:p>
            <a:pPr lvl="1"/>
            <a:r>
              <a:rPr lang="en-US" smtClean="0"/>
              <a:t>What techniques did MLK use to persuade the world that his ideas were important?</a:t>
            </a:r>
          </a:p>
          <a:p>
            <a:pPr lvl="1"/>
            <a:r>
              <a:rPr lang="en-US" smtClean="0"/>
              <a:t>How did MLK’s leadership and philosophies influence the US position?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AutoShape 2"/>
          <p:cNvSpPr>
            <a:spLocks noGrp="1" noChangeArrowheads="1"/>
          </p:cNvSpPr>
          <p:nvPr>
            <p:ph type="title"/>
          </p:nvPr>
        </p:nvSpPr>
        <p:spPr/>
        <p:txBody>
          <a:bodyPr/>
          <a:lstStyle/>
          <a:p>
            <a:r>
              <a:rPr lang="en-US" sz="3200" smtClean="0"/>
              <a:t>Two Types of Essential Questions:</a:t>
            </a:r>
          </a:p>
        </p:txBody>
      </p:sp>
      <p:sp>
        <p:nvSpPr>
          <p:cNvPr id="11267" name="Rectangle 3"/>
          <p:cNvSpPr>
            <a:spLocks noGrp="1" noChangeArrowheads="1"/>
          </p:cNvSpPr>
          <p:nvPr>
            <p:ph type="body" idx="1"/>
          </p:nvPr>
        </p:nvSpPr>
        <p:spPr/>
        <p:txBody>
          <a:bodyPr/>
          <a:lstStyle/>
          <a:p>
            <a:r>
              <a:rPr lang="en-US" sz="2400" smtClean="0"/>
              <a:t>Over-Arching – Point beyond a unit to a larger, transferable idea. May link a topic to other topics and subjects. Ex: What in Shakespeare’s plays make them “classic” literature?</a:t>
            </a:r>
          </a:p>
          <a:p>
            <a:r>
              <a:rPr lang="en-US" sz="2400" smtClean="0"/>
              <a:t>Topical – can be answered by uncovering a unit’s content. They stay within the bounds of the topic. They can be answered as a result of in-depth inquiry. Ex: After reading </a:t>
            </a:r>
            <a:r>
              <a:rPr lang="en-US" sz="2400" i="1" smtClean="0"/>
              <a:t>Merchant of Venice, </a:t>
            </a:r>
            <a:r>
              <a:rPr lang="en-US" sz="2400" smtClean="0"/>
              <a:t>answer the question: Is Shakespeare prejudice?</a:t>
            </a:r>
          </a:p>
          <a:p>
            <a:r>
              <a:rPr lang="en-US" sz="2400" smtClean="0"/>
              <a:t>Let’s review page 115</a:t>
            </a:r>
          </a:p>
          <a:p>
            <a:pPr>
              <a:buFont typeface="Wingdings" pitchFamily="2" charset="2"/>
              <a:buNone/>
            </a:pPr>
            <a:endParaRPr lang="en-US" sz="2400" smtClean="0"/>
          </a:p>
        </p:txBody>
      </p:sp>
      <p:pic>
        <p:nvPicPr>
          <p:cNvPr id="11269" name="Picture 5" descr="j0395769"/>
          <p:cNvPicPr>
            <a:picLocks noChangeAspect="1" noChangeArrowheads="1" noCrop="1"/>
          </p:cNvPicPr>
          <p:nvPr/>
        </p:nvPicPr>
        <p:blipFill>
          <a:blip r:embed="rId2" cstate="print"/>
          <a:srcRect/>
          <a:stretch>
            <a:fillRect/>
          </a:stretch>
        </p:blipFill>
        <p:spPr bwMode="auto">
          <a:xfrm>
            <a:off x="7620000" y="4419600"/>
            <a:ext cx="819150" cy="16383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AutoShape 2"/>
          <p:cNvSpPr>
            <a:spLocks noGrp="1" noChangeArrowheads="1"/>
          </p:cNvSpPr>
          <p:nvPr>
            <p:ph type="title"/>
          </p:nvPr>
        </p:nvSpPr>
        <p:spPr/>
        <p:txBody>
          <a:bodyPr/>
          <a:lstStyle/>
          <a:p>
            <a:r>
              <a:rPr lang="en-US" smtClean="0"/>
              <a:t>Three types of knowledge</a:t>
            </a:r>
          </a:p>
        </p:txBody>
      </p:sp>
      <p:sp>
        <p:nvSpPr>
          <p:cNvPr id="38915" name="Rectangle 3"/>
          <p:cNvSpPr>
            <a:spLocks noGrp="1" noChangeArrowheads="1"/>
          </p:cNvSpPr>
          <p:nvPr>
            <p:ph type="body" idx="1"/>
          </p:nvPr>
        </p:nvSpPr>
        <p:spPr/>
        <p:txBody>
          <a:bodyPr/>
          <a:lstStyle/>
          <a:p>
            <a:r>
              <a:rPr lang="en-US" smtClean="0"/>
              <a:t>Good to know; knowledge worth being familiar with; covered in class</a:t>
            </a:r>
          </a:p>
          <a:p>
            <a:r>
              <a:rPr lang="en-US" smtClean="0"/>
              <a:t>Essential, important to know; uncovered in class</a:t>
            </a:r>
          </a:p>
          <a:p>
            <a:r>
              <a:rPr lang="en-US" smtClean="0"/>
              <a:t>Enduring knowledge; has understanding beyond the classroom; student come to the realization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8914"/>
                                        </p:tgtEl>
                                        <p:attrNameLst>
                                          <p:attrName>style.visibility</p:attrName>
                                        </p:attrNameLst>
                                      </p:cBhvr>
                                      <p:to>
                                        <p:strVal val="visible"/>
                                      </p:to>
                                    </p:set>
                                    <p:animEffect transition="in" filter="fade">
                                      <p:cBhvr>
                                        <p:cTn id="7" dur="2000"/>
                                        <p:tgtEl>
                                          <p:spTgt spid="389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8915">
                                            <p:txEl>
                                              <p:pRg st="0" end="0"/>
                                            </p:txEl>
                                          </p:spTgt>
                                        </p:tgtEl>
                                        <p:attrNameLst>
                                          <p:attrName>style.visibility</p:attrName>
                                        </p:attrNameLst>
                                      </p:cBhvr>
                                      <p:to>
                                        <p:strVal val="visible"/>
                                      </p:to>
                                    </p:set>
                                    <p:animEffect transition="in" filter="fade">
                                      <p:cBhvr>
                                        <p:cTn id="12" dur="2000"/>
                                        <p:tgtEl>
                                          <p:spTgt spid="3891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8915">
                                            <p:txEl>
                                              <p:pRg st="1" end="1"/>
                                            </p:txEl>
                                          </p:spTgt>
                                        </p:tgtEl>
                                        <p:attrNameLst>
                                          <p:attrName>style.visibility</p:attrName>
                                        </p:attrNameLst>
                                      </p:cBhvr>
                                      <p:to>
                                        <p:strVal val="visible"/>
                                      </p:to>
                                    </p:set>
                                    <p:animEffect transition="in" filter="fade">
                                      <p:cBhvr>
                                        <p:cTn id="17" dur="2000"/>
                                        <p:tgtEl>
                                          <p:spTgt spid="3891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8915">
                                            <p:txEl>
                                              <p:pRg st="2" end="2"/>
                                            </p:txEl>
                                          </p:spTgt>
                                        </p:tgtEl>
                                        <p:attrNameLst>
                                          <p:attrName>style.visibility</p:attrName>
                                        </p:attrNameLst>
                                      </p:cBhvr>
                                      <p:to>
                                        <p:strVal val="visible"/>
                                      </p:to>
                                    </p:set>
                                    <p:animEffect transition="in" filter="fade">
                                      <p:cBhvr>
                                        <p:cTn id="22" dur="2000"/>
                                        <p:tgtEl>
                                          <p:spTgt spid="3891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P spid="38915"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10" name="AutoShape 6"/>
          <p:cNvSpPr>
            <a:spLocks noChangeArrowheads="1"/>
          </p:cNvSpPr>
          <p:nvPr/>
        </p:nvSpPr>
        <p:spPr bwMode="auto">
          <a:xfrm flipV="1">
            <a:off x="1371600" y="228600"/>
            <a:ext cx="6477000" cy="6629400"/>
          </a:xfrm>
          <a:custGeom>
            <a:avLst/>
            <a:gdLst>
              <a:gd name="G0" fmla="+- 3848 0 0"/>
              <a:gd name="G1" fmla="+- 21600 0 3848"/>
              <a:gd name="G2" fmla="+- 21600 0 384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848" y="10800"/>
                </a:moveTo>
                <a:cubicBezTo>
                  <a:pt x="3848" y="14639"/>
                  <a:pt x="6961" y="17752"/>
                  <a:pt x="10800" y="17752"/>
                </a:cubicBezTo>
                <a:cubicBezTo>
                  <a:pt x="14639" y="17752"/>
                  <a:pt x="17752" y="14639"/>
                  <a:pt x="17752" y="10800"/>
                </a:cubicBezTo>
                <a:cubicBezTo>
                  <a:pt x="17752" y="6961"/>
                  <a:pt x="14639" y="3848"/>
                  <a:pt x="10800" y="3848"/>
                </a:cubicBezTo>
                <a:cubicBezTo>
                  <a:pt x="6961" y="3848"/>
                  <a:pt x="3848" y="6961"/>
                  <a:pt x="3848" y="10800"/>
                </a:cubicBezTo>
                <a:close/>
              </a:path>
            </a:pathLst>
          </a:custGeom>
          <a:solidFill>
            <a:schemeClr val="accent1"/>
          </a:solidFill>
          <a:ln w="9525">
            <a:solidFill>
              <a:schemeClr val="tx1"/>
            </a:solidFill>
            <a:round/>
            <a:headEnd/>
            <a:tailEnd/>
          </a:ln>
          <a:effectLst/>
        </p:spPr>
        <p:txBody>
          <a:bodyPr wrap="none" anchor="ctr"/>
          <a:lstStyle/>
          <a:p>
            <a:pPr>
              <a:defRPr/>
            </a:pPr>
            <a:endParaRPr lang="en-US"/>
          </a:p>
        </p:txBody>
      </p:sp>
      <p:sp>
        <p:nvSpPr>
          <p:cNvPr id="21511" name="Oval 7"/>
          <p:cNvSpPr>
            <a:spLocks noChangeArrowheads="1"/>
          </p:cNvSpPr>
          <p:nvPr/>
        </p:nvSpPr>
        <p:spPr bwMode="auto">
          <a:xfrm>
            <a:off x="3505200" y="2438400"/>
            <a:ext cx="2133600" cy="2133600"/>
          </a:xfrm>
          <a:prstGeom prst="ellipse">
            <a:avLst/>
          </a:prstGeom>
          <a:solidFill>
            <a:schemeClr val="accent1"/>
          </a:solidFill>
          <a:ln w="9525">
            <a:solidFill>
              <a:schemeClr val="tx1"/>
            </a:solidFill>
            <a:round/>
            <a:headEnd/>
            <a:tailEnd/>
          </a:ln>
          <a:effectLst/>
        </p:spPr>
        <p:txBody>
          <a:bodyPr wrap="none" anchor="ctr"/>
          <a:lstStyle/>
          <a:p>
            <a:r>
              <a:rPr lang="en-US" sz="1400">
                <a:effectLst/>
              </a:rPr>
              <a:t>How has electricity </a:t>
            </a:r>
          </a:p>
          <a:p>
            <a:r>
              <a:rPr lang="en-US" sz="1400">
                <a:effectLst/>
              </a:rPr>
              <a:t>changed the world?</a:t>
            </a:r>
          </a:p>
          <a:p>
            <a:endParaRPr lang="en-US" sz="1400">
              <a:effectLst/>
            </a:endParaRPr>
          </a:p>
          <a:p>
            <a:r>
              <a:rPr lang="en-US" sz="1400">
                <a:effectLst/>
              </a:rPr>
              <a:t>How is electricity an </a:t>
            </a:r>
          </a:p>
          <a:p>
            <a:r>
              <a:rPr lang="en-US" sz="1400">
                <a:effectLst/>
              </a:rPr>
              <a:t>energy source in  </a:t>
            </a:r>
          </a:p>
          <a:p>
            <a:r>
              <a:rPr lang="en-US" sz="1400">
                <a:effectLst/>
              </a:rPr>
              <a:t>my world?</a:t>
            </a:r>
          </a:p>
          <a:p>
            <a:endParaRPr lang="en-US" sz="1400">
              <a:effectLst/>
            </a:endParaRPr>
          </a:p>
          <a:p>
            <a:r>
              <a:rPr lang="en-US" sz="1400">
                <a:effectLst/>
              </a:rPr>
              <a:t>How is electricity helpful </a:t>
            </a:r>
          </a:p>
          <a:p>
            <a:r>
              <a:rPr lang="en-US" sz="1400">
                <a:effectLst/>
              </a:rPr>
              <a:t>and harmful?</a:t>
            </a:r>
          </a:p>
        </p:txBody>
      </p:sp>
      <p:sp>
        <p:nvSpPr>
          <p:cNvPr id="21514" name="Text Box 10"/>
          <p:cNvSpPr txBox="1">
            <a:spLocks noChangeArrowheads="1"/>
          </p:cNvSpPr>
          <p:nvPr/>
        </p:nvSpPr>
        <p:spPr bwMode="auto">
          <a:xfrm>
            <a:off x="762000" y="762000"/>
            <a:ext cx="533400" cy="366713"/>
          </a:xfrm>
          <a:prstGeom prst="rect">
            <a:avLst/>
          </a:prstGeom>
          <a:noFill/>
          <a:ln w="9525">
            <a:noFill/>
            <a:miter lim="800000"/>
            <a:headEnd/>
            <a:tailEnd/>
          </a:ln>
          <a:effectLst/>
        </p:spPr>
        <p:txBody>
          <a:bodyPr>
            <a:spAutoFit/>
          </a:bodyPr>
          <a:lstStyle/>
          <a:p>
            <a:pPr>
              <a:spcBef>
                <a:spcPct val="50000"/>
              </a:spcBef>
              <a:defRPr/>
            </a:pPr>
            <a:endParaRPr lang="en-US"/>
          </a:p>
        </p:txBody>
      </p:sp>
      <p:sp>
        <p:nvSpPr>
          <p:cNvPr id="21515" name="Text Box 11"/>
          <p:cNvSpPr txBox="1">
            <a:spLocks noChangeArrowheads="1"/>
          </p:cNvSpPr>
          <p:nvPr/>
        </p:nvSpPr>
        <p:spPr bwMode="auto">
          <a:xfrm>
            <a:off x="7832725" y="646113"/>
            <a:ext cx="184150" cy="366712"/>
          </a:xfrm>
          <a:prstGeom prst="rect">
            <a:avLst/>
          </a:prstGeom>
          <a:noFill/>
          <a:ln w="9525">
            <a:noFill/>
            <a:miter lim="800000"/>
            <a:headEnd/>
            <a:tailEnd/>
          </a:ln>
          <a:effectLst/>
        </p:spPr>
        <p:txBody>
          <a:bodyPr wrap="none">
            <a:spAutoFit/>
          </a:bodyPr>
          <a:lstStyle/>
          <a:p>
            <a:pPr>
              <a:defRPr/>
            </a:pPr>
            <a:endParaRPr lang="en-US"/>
          </a:p>
        </p:txBody>
      </p:sp>
      <p:sp>
        <p:nvSpPr>
          <p:cNvPr id="21516" name="Text Box 12"/>
          <p:cNvSpPr txBox="1">
            <a:spLocks noChangeArrowheads="1"/>
          </p:cNvSpPr>
          <p:nvPr/>
        </p:nvSpPr>
        <p:spPr bwMode="auto">
          <a:xfrm>
            <a:off x="7985125" y="798513"/>
            <a:ext cx="184150" cy="366712"/>
          </a:xfrm>
          <a:prstGeom prst="rect">
            <a:avLst/>
          </a:prstGeom>
          <a:noFill/>
          <a:ln w="9525">
            <a:noFill/>
            <a:miter lim="800000"/>
            <a:headEnd/>
            <a:tailEnd/>
          </a:ln>
          <a:effectLst/>
        </p:spPr>
        <p:txBody>
          <a:bodyPr wrap="none">
            <a:spAutoFit/>
          </a:bodyPr>
          <a:lstStyle/>
          <a:p>
            <a:pPr>
              <a:defRPr/>
            </a:pPr>
            <a:endParaRPr lang="en-US"/>
          </a:p>
        </p:txBody>
      </p:sp>
      <p:sp>
        <p:nvSpPr>
          <p:cNvPr id="21517" name="Text Box 13"/>
          <p:cNvSpPr txBox="1">
            <a:spLocks noChangeArrowheads="1"/>
          </p:cNvSpPr>
          <p:nvPr/>
        </p:nvSpPr>
        <p:spPr bwMode="auto">
          <a:xfrm>
            <a:off x="8137525" y="950913"/>
            <a:ext cx="184150" cy="366712"/>
          </a:xfrm>
          <a:prstGeom prst="rect">
            <a:avLst/>
          </a:prstGeom>
          <a:noFill/>
          <a:ln w="9525">
            <a:noFill/>
            <a:miter lim="800000"/>
            <a:headEnd/>
            <a:tailEnd/>
          </a:ln>
          <a:effectLst/>
        </p:spPr>
        <p:txBody>
          <a:bodyPr wrap="none">
            <a:spAutoFit/>
          </a:bodyPr>
          <a:lstStyle/>
          <a:p>
            <a:pPr>
              <a:defRPr/>
            </a:pPr>
            <a:endParaRPr lang="en-US"/>
          </a:p>
        </p:txBody>
      </p:sp>
      <p:sp>
        <p:nvSpPr>
          <p:cNvPr id="21518" name="Text Box 14"/>
          <p:cNvSpPr txBox="1">
            <a:spLocks noChangeArrowheads="1"/>
          </p:cNvSpPr>
          <p:nvPr/>
        </p:nvSpPr>
        <p:spPr bwMode="auto">
          <a:xfrm>
            <a:off x="8289925" y="1103313"/>
            <a:ext cx="184150" cy="366712"/>
          </a:xfrm>
          <a:prstGeom prst="rect">
            <a:avLst/>
          </a:prstGeom>
          <a:noFill/>
          <a:ln w="9525">
            <a:noFill/>
            <a:miter lim="800000"/>
            <a:headEnd/>
            <a:tailEnd/>
          </a:ln>
          <a:effectLst/>
        </p:spPr>
        <p:txBody>
          <a:bodyPr wrap="none">
            <a:spAutoFit/>
          </a:bodyPr>
          <a:lstStyle/>
          <a:p>
            <a:pPr>
              <a:defRPr/>
            </a:pPr>
            <a:endParaRPr lang="en-US"/>
          </a:p>
        </p:txBody>
      </p:sp>
      <p:sp>
        <p:nvSpPr>
          <p:cNvPr id="21519" name="Text Box 15"/>
          <p:cNvSpPr txBox="1">
            <a:spLocks noChangeArrowheads="1"/>
          </p:cNvSpPr>
          <p:nvPr/>
        </p:nvSpPr>
        <p:spPr bwMode="auto">
          <a:xfrm>
            <a:off x="8442325" y="1255713"/>
            <a:ext cx="184150" cy="366712"/>
          </a:xfrm>
          <a:prstGeom prst="rect">
            <a:avLst/>
          </a:prstGeom>
          <a:noFill/>
          <a:ln w="9525">
            <a:noFill/>
            <a:miter lim="800000"/>
            <a:headEnd/>
            <a:tailEnd/>
          </a:ln>
          <a:effectLst/>
        </p:spPr>
        <p:txBody>
          <a:bodyPr wrap="none">
            <a:spAutoFit/>
          </a:bodyPr>
          <a:lstStyle/>
          <a:p>
            <a:pPr>
              <a:defRPr/>
            </a:pPr>
            <a:endParaRPr lang="en-US"/>
          </a:p>
        </p:txBody>
      </p:sp>
      <p:sp>
        <p:nvSpPr>
          <p:cNvPr id="21520" name="Text Box 16"/>
          <p:cNvSpPr txBox="1">
            <a:spLocks noChangeArrowheads="1"/>
          </p:cNvSpPr>
          <p:nvPr/>
        </p:nvSpPr>
        <p:spPr bwMode="auto">
          <a:xfrm>
            <a:off x="8594725" y="1408113"/>
            <a:ext cx="184150" cy="366712"/>
          </a:xfrm>
          <a:prstGeom prst="rect">
            <a:avLst/>
          </a:prstGeom>
          <a:noFill/>
          <a:ln w="9525">
            <a:noFill/>
            <a:miter lim="800000"/>
            <a:headEnd/>
            <a:tailEnd/>
          </a:ln>
          <a:effectLst/>
        </p:spPr>
        <p:txBody>
          <a:bodyPr wrap="none">
            <a:spAutoFit/>
          </a:bodyPr>
          <a:lstStyle/>
          <a:p>
            <a:pPr>
              <a:defRPr/>
            </a:pPr>
            <a:endParaRPr lang="en-US"/>
          </a:p>
        </p:txBody>
      </p:sp>
      <p:sp>
        <p:nvSpPr>
          <p:cNvPr id="21521" name="Text Box 17"/>
          <p:cNvSpPr txBox="1">
            <a:spLocks noChangeArrowheads="1"/>
          </p:cNvSpPr>
          <p:nvPr/>
        </p:nvSpPr>
        <p:spPr bwMode="auto">
          <a:xfrm>
            <a:off x="8747125" y="1560513"/>
            <a:ext cx="184150" cy="366712"/>
          </a:xfrm>
          <a:prstGeom prst="rect">
            <a:avLst/>
          </a:prstGeom>
          <a:noFill/>
          <a:ln w="9525">
            <a:noFill/>
            <a:miter lim="800000"/>
            <a:headEnd/>
            <a:tailEnd/>
          </a:ln>
          <a:effectLst/>
        </p:spPr>
        <p:txBody>
          <a:bodyPr wrap="none">
            <a:spAutoFit/>
          </a:bodyPr>
          <a:lstStyle/>
          <a:p>
            <a:pPr>
              <a:defRPr/>
            </a:pPr>
            <a:endParaRPr lang="en-US"/>
          </a:p>
        </p:txBody>
      </p:sp>
      <p:sp>
        <p:nvSpPr>
          <p:cNvPr id="21522" name="Text Box 18"/>
          <p:cNvSpPr txBox="1">
            <a:spLocks noChangeArrowheads="1"/>
          </p:cNvSpPr>
          <p:nvPr/>
        </p:nvSpPr>
        <p:spPr bwMode="auto">
          <a:xfrm>
            <a:off x="8899525" y="1712913"/>
            <a:ext cx="184150" cy="366712"/>
          </a:xfrm>
          <a:prstGeom prst="rect">
            <a:avLst/>
          </a:prstGeom>
          <a:noFill/>
          <a:ln w="9525">
            <a:noFill/>
            <a:miter lim="800000"/>
            <a:headEnd/>
            <a:tailEnd/>
          </a:ln>
          <a:effectLst/>
        </p:spPr>
        <p:txBody>
          <a:bodyPr wrap="none">
            <a:spAutoFit/>
          </a:bodyPr>
          <a:lstStyle/>
          <a:p>
            <a:pPr>
              <a:defRPr/>
            </a:pPr>
            <a:endParaRPr lang="en-US"/>
          </a:p>
        </p:txBody>
      </p:sp>
      <p:sp>
        <p:nvSpPr>
          <p:cNvPr id="21523" name="Text Box 19"/>
          <p:cNvSpPr txBox="1">
            <a:spLocks noChangeArrowheads="1"/>
          </p:cNvSpPr>
          <p:nvPr/>
        </p:nvSpPr>
        <p:spPr bwMode="auto">
          <a:xfrm>
            <a:off x="9051925" y="1865313"/>
            <a:ext cx="184150" cy="366712"/>
          </a:xfrm>
          <a:prstGeom prst="rect">
            <a:avLst/>
          </a:prstGeom>
          <a:noFill/>
          <a:ln w="9525">
            <a:noFill/>
            <a:miter lim="800000"/>
            <a:headEnd/>
            <a:tailEnd/>
          </a:ln>
          <a:effectLst/>
        </p:spPr>
        <p:txBody>
          <a:bodyPr wrap="none">
            <a:spAutoFit/>
          </a:bodyPr>
          <a:lstStyle/>
          <a:p>
            <a:pPr>
              <a:defRPr/>
            </a:pPr>
            <a:endParaRPr lang="en-US"/>
          </a:p>
        </p:txBody>
      </p:sp>
      <p:sp>
        <p:nvSpPr>
          <p:cNvPr id="21525" name="Text Box 21"/>
          <p:cNvSpPr txBox="1">
            <a:spLocks noChangeArrowheads="1"/>
          </p:cNvSpPr>
          <p:nvPr/>
        </p:nvSpPr>
        <p:spPr bwMode="auto">
          <a:xfrm>
            <a:off x="9204325" y="2017713"/>
            <a:ext cx="184150" cy="366712"/>
          </a:xfrm>
          <a:prstGeom prst="rect">
            <a:avLst/>
          </a:prstGeom>
          <a:noFill/>
          <a:ln w="9525">
            <a:noFill/>
            <a:miter lim="800000"/>
            <a:headEnd/>
            <a:tailEnd/>
          </a:ln>
          <a:effectLst/>
        </p:spPr>
        <p:txBody>
          <a:bodyPr wrap="none">
            <a:spAutoFit/>
          </a:bodyPr>
          <a:lstStyle/>
          <a:p>
            <a:pPr>
              <a:defRPr/>
            </a:pPr>
            <a:endParaRPr lang="en-US"/>
          </a:p>
        </p:txBody>
      </p:sp>
      <p:sp>
        <p:nvSpPr>
          <p:cNvPr id="21526" name="Text Box 22"/>
          <p:cNvSpPr txBox="1">
            <a:spLocks noChangeArrowheads="1"/>
          </p:cNvSpPr>
          <p:nvPr/>
        </p:nvSpPr>
        <p:spPr bwMode="auto">
          <a:xfrm>
            <a:off x="457200" y="228600"/>
            <a:ext cx="1219200" cy="366713"/>
          </a:xfrm>
          <a:prstGeom prst="rect">
            <a:avLst/>
          </a:prstGeom>
          <a:noFill/>
          <a:ln w="9525">
            <a:noFill/>
            <a:miter lim="800000"/>
            <a:headEnd/>
            <a:tailEnd/>
          </a:ln>
          <a:effectLst/>
        </p:spPr>
        <p:txBody>
          <a:bodyPr>
            <a:spAutoFit/>
          </a:bodyPr>
          <a:lstStyle/>
          <a:p>
            <a:pPr>
              <a:defRPr/>
            </a:pPr>
            <a:endParaRPr lang="en-US"/>
          </a:p>
        </p:txBody>
      </p:sp>
      <p:sp>
        <p:nvSpPr>
          <p:cNvPr id="21527" name="Text Box 23"/>
          <p:cNvSpPr txBox="1">
            <a:spLocks noChangeArrowheads="1"/>
          </p:cNvSpPr>
          <p:nvPr/>
        </p:nvSpPr>
        <p:spPr bwMode="auto">
          <a:xfrm>
            <a:off x="3565525" y="1789113"/>
            <a:ext cx="2149475" cy="730250"/>
          </a:xfrm>
          <a:prstGeom prst="rect">
            <a:avLst/>
          </a:prstGeom>
          <a:noFill/>
          <a:ln w="9525">
            <a:noFill/>
            <a:miter lim="800000"/>
            <a:headEnd/>
            <a:tailEnd/>
          </a:ln>
          <a:effectLst/>
        </p:spPr>
        <p:txBody>
          <a:bodyPr>
            <a:spAutoFit/>
          </a:bodyPr>
          <a:lstStyle/>
          <a:p>
            <a:r>
              <a:rPr lang="en-US" sz="1400">
                <a:effectLst/>
              </a:rPr>
              <a:t>A circuit is a continuous loop of energy and motion.</a:t>
            </a:r>
          </a:p>
        </p:txBody>
      </p:sp>
      <p:sp>
        <p:nvSpPr>
          <p:cNvPr id="21528" name="Text Box 24"/>
          <p:cNvSpPr txBox="1">
            <a:spLocks noChangeArrowheads="1"/>
          </p:cNvSpPr>
          <p:nvPr/>
        </p:nvSpPr>
        <p:spPr bwMode="auto">
          <a:xfrm>
            <a:off x="5638800" y="2438400"/>
            <a:ext cx="1030288" cy="1581150"/>
          </a:xfrm>
          <a:prstGeom prst="rect">
            <a:avLst/>
          </a:prstGeom>
          <a:noFill/>
          <a:ln w="9525">
            <a:noFill/>
            <a:miter lim="800000"/>
            <a:headEnd/>
            <a:tailEnd/>
          </a:ln>
          <a:effectLst/>
        </p:spPr>
        <p:txBody>
          <a:bodyPr wrap="none">
            <a:spAutoFit/>
          </a:bodyPr>
          <a:lstStyle/>
          <a:p>
            <a:r>
              <a:rPr lang="en-US" sz="1400">
                <a:effectLst/>
              </a:rPr>
              <a:t>Static </a:t>
            </a:r>
          </a:p>
          <a:p>
            <a:r>
              <a:rPr lang="en-US" sz="1400">
                <a:effectLst/>
              </a:rPr>
              <a:t>electricity </a:t>
            </a:r>
          </a:p>
          <a:p>
            <a:r>
              <a:rPr lang="en-US" sz="1400">
                <a:effectLst/>
              </a:rPr>
              <a:t>is caused </a:t>
            </a:r>
          </a:p>
          <a:p>
            <a:r>
              <a:rPr lang="en-US" sz="1400">
                <a:effectLst/>
              </a:rPr>
              <a:t>by</a:t>
            </a:r>
          </a:p>
          <a:p>
            <a:r>
              <a:rPr lang="en-US" sz="1400">
                <a:effectLst/>
              </a:rPr>
              <a:t>friction/</a:t>
            </a:r>
          </a:p>
          <a:p>
            <a:r>
              <a:rPr lang="en-US" sz="1400">
                <a:effectLst/>
              </a:rPr>
              <a:t>transfer of </a:t>
            </a:r>
          </a:p>
          <a:p>
            <a:r>
              <a:rPr lang="en-US" sz="1400">
                <a:effectLst/>
              </a:rPr>
              <a:t>electrons</a:t>
            </a:r>
          </a:p>
        </p:txBody>
      </p:sp>
      <p:sp>
        <p:nvSpPr>
          <p:cNvPr id="21529" name="Text Box 25"/>
          <p:cNvSpPr txBox="1">
            <a:spLocks noChangeArrowheads="1"/>
          </p:cNvSpPr>
          <p:nvPr/>
        </p:nvSpPr>
        <p:spPr bwMode="auto">
          <a:xfrm>
            <a:off x="3276600" y="4724400"/>
            <a:ext cx="2949575" cy="517525"/>
          </a:xfrm>
          <a:prstGeom prst="rect">
            <a:avLst/>
          </a:prstGeom>
          <a:noFill/>
          <a:ln w="9525">
            <a:noFill/>
            <a:miter lim="800000"/>
            <a:headEnd/>
            <a:tailEnd/>
          </a:ln>
          <a:effectLst/>
        </p:spPr>
        <p:txBody>
          <a:bodyPr wrap="none">
            <a:spAutoFit/>
          </a:bodyPr>
          <a:lstStyle/>
          <a:p>
            <a:r>
              <a:rPr lang="en-US" sz="1400">
                <a:effectLst/>
              </a:rPr>
              <a:t>There are different energy sources </a:t>
            </a:r>
          </a:p>
          <a:p>
            <a:r>
              <a:rPr lang="en-US" sz="1400">
                <a:effectLst/>
              </a:rPr>
              <a:t>and they all produce electricity</a:t>
            </a:r>
          </a:p>
        </p:txBody>
      </p:sp>
      <p:sp>
        <p:nvSpPr>
          <p:cNvPr id="21530" name="Text Box 26"/>
          <p:cNvSpPr txBox="1">
            <a:spLocks noChangeArrowheads="1"/>
          </p:cNvSpPr>
          <p:nvPr/>
        </p:nvSpPr>
        <p:spPr bwMode="auto">
          <a:xfrm>
            <a:off x="2590800" y="2667000"/>
            <a:ext cx="838200" cy="1368425"/>
          </a:xfrm>
          <a:prstGeom prst="rect">
            <a:avLst/>
          </a:prstGeom>
          <a:noFill/>
          <a:ln w="9525">
            <a:noFill/>
            <a:miter lim="800000"/>
            <a:headEnd/>
            <a:tailEnd/>
          </a:ln>
          <a:effectLst/>
        </p:spPr>
        <p:txBody>
          <a:bodyPr>
            <a:spAutoFit/>
          </a:bodyPr>
          <a:lstStyle/>
          <a:p>
            <a:r>
              <a:rPr lang="en-US" sz="1400">
                <a:effectLst/>
              </a:rPr>
              <a:t>3 types of circuits: simple;</a:t>
            </a:r>
          </a:p>
          <a:p>
            <a:r>
              <a:rPr lang="en-US" sz="1400">
                <a:effectLst/>
              </a:rPr>
              <a:t>series;</a:t>
            </a:r>
          </a:p>
          <a:p>
            <a:r>
              <a:rPr lang="en-US" sz="1400">
                <a:effectLst/>
              </a:rPr>
              <a:t>parallel</a:t>
            </a:r>
          </a:p>
        </p:txBody>
      </p:sp>
      <p:sp>
        <p:nvSpPr>
          <p:cNvPr id="21531" name="Text Box 27"/>
          <p:cNvSpPr txBox="1">
            <a:spLocks noChangeArrowheads="1"/>
          </p:cNvSpPr>
          <p:nvPr/>
        </p:nvSpPr>
        <p:spPr bwMode="auto">
          <a:xfrm>
            <a:off x="2971800" y="798513"/>
            <a:ext cx="3352800" cy="366712"/>
          </a:xfrm>
          <a:prstGeom prst="rect">
            <a:avLst/>
          </a:prstGeom>
          <a:noFill/>
          <a:ln w="9525">
            <a:noFill/>
            <a:miter lim="800000"/>
            <a:headEnd/>
            <a:tailEnd/>
          </a:ln>
          <a:effectLst/>
        </p:spPr>
        <p:txBody>
          <a:bodyPr>
            <a:spAutoFit/>
          </a:bodyPr>
          <a:lstStyle/>
          <a:p>
            <a:pPr>
              <a:defRPr/>
            </a:pPr>
            <a:endParaRPr lang="en-US"/>
          </a:p>
        </p:txBody>
      </p:sp>
      <p:sp>
        <p:nvSpPr>
          <p:cNvPr id="21532" name="Text Box 28"/>
          <p:cNvSpPr txBox="1">
            <a:spLocks noChangeArrowheads="1"/>
          </p:cNvSpPr>
          <p:nvPr/>
        </p:nvSpPr>
        <p:spPr bwMode="auto">
          <a:xfrm>
            <a:off x="3413125" y="569913"/>
            <a:ext cx="2454275" cy="517525"/>
          </a:xfrm>
          <a:prstGeom prst="rect">
            <a:avLst/>
          </a:prstGeom>
          <a:noFill/>
          <a:ln w="9525">
            <a:noFill/>
            <a:miter lim="800000"/>
            <a:headEnd/>
            <a:tailEnd/>
          </a:ln>
          <a:effectLst/>
        </p:spPr>
        <p:txBody>
          <a:bodyPr>
            <a:spAutoFit/>
          </a:bodyPr>
          <a:lstStyle/>
          <a:p>
            <a:r>
              <a:rPr lang="en-US" sz="1400">
                <a:effectLst/>
              </a:rPr>
              <a:t>Vocabulary: protons, electrons, friction, volts, etc.</a:t>
            </a:r>
          </a:p>
        </p:txBody>
      </p:sp>
      <p:sp>
        <p:nvSpPr>
          <p:cNvPr id="21533" name="Text Box 29"/>
          <p:cNvSpPr txBox="1">
            <a:spLocks noChangeArrowheads="1"/>
          </p:cNvSpPr>
          <p:nvPr/>
        </p:nvSpPr>
        <p:spPr bwMode="auto">
          <a:xfrm>
            <a:off x="6324600" y="1712913"/>
            <a:ext cx="914400" cy="517525"/>
          </a:xfrm>
          <a:prstGeom prst="rect">
            <a:avLst/>
          </a:prstGeom>
          <a:noFill/>
          <a:ln w="9525">
            <a:noFill/>
            <a:miter lim="800000"/>
            <a:headEnd/>
            <a:tailEnd/>
          </a:ln>
          <a:effectLst/>
        </p:spPr>
        <p:txBody>
          <a:bodyPr>
            <a:spAutoFit/>
          </a:bodyPr>
          <a:lstStyle/>
          <a:p>
            <a:pPr>
              <a:defRPr/>
            </a:pPr>
            <a:r>
              <a:rPr lang="en-US" sz="1400"/>
              <a:t>Lightning facts</a:t>
            </a:r>
          </a:p>
        </p:txBody>
      </p:sp>
      <p:sp>
        <p:nvSpPr>
          <p:cNvPr id="21534" name="Text Box 30"/>
          <p:cNvSpPr txBox="1">
            <a:spLocks noChangeArrowheads="1"/>
          </p:cNvSpPr>
          <p:nvPr/>
        </p:nvSpPr>
        <p:spPr bwMode="auto">
          <a:xfrm>
            <a:off x="6781800" y="2743200"/>
            <a:ext cx="990600" cy="730250"/>
          </a:xfrm>
          <a:prstGeom prst="rect">
            <a:avLst/>
          </a:prstGeom>
          <a:noFill/>
          <a:ln w="9525">
            <a:noFill/>
            <a:miter lim="800000"/>
            <a:headEnd/>
            <a:tailEnd/>
          </a:ln>
          <a:effectLst/>
        </p:spPr>
        <p:txBody>
          <a:bodyPr>
            <a:spAutoFit/>
          </a:bodyPr>
          <a:lstStyle/>
          <a:p>
            <a:r>
              <a:rPr lang="en-US" sz="1400">
                <a:effectLst/>
              </a:rPr>
              <a:t>Make up of a </a:t>
            </a:r>
          </a:p>
          <a:p>
            <a:r>
              <a:rPr lang="en-US" sz="1400">
                <a:effectLst/>
              </a:rPr>
              <a:t>molecule</a:t>
            </a:r>
          </a:p>
        </p:txBody>
      </p:sp>
      <p:sp>
        <p:nvSpPr>
          <p:cNvPr id="21535" name="Text Box 31"/>
          <p:cNvSpPr txBox="1">
            <a:spLocks noChangeArrowheads="1"/>
          </p:cNvSpPr>
          <p:nvPr/>
        </p:nvSpPr>
        <p:spPr bwMode="auto">
          <a:xfrm>
            <a:off x="6613525" y="4267200"/>
            <a:ext cx="701675" cy="366713"/>
          </a:xfrm>
          <a:prstGeom prst="rect">
            <a:avLst/>
          </a:prstGeom>
          <a:noFill/>
          <a:ln w="9525">
            <a:noFill/>
            <a:miter lim="800000"/>
            <a:headEnd/>
            <a:tailEnd/>
          </a:ln>
          <a:effectLst/>
        </p:spPr>
        <p:txBody>
          <a:bodyPr>
            <a:spAutoFit/>
          </a:bodyPr>
          <a:lstStyle/>
          <a:p>
            <a:pPr>
              <a:defRPr/>
            </a:pPr>
            <a:endParaRPr lang="en-US"/>
          </a:p>
        </p:txBody>
      </p:sp>
      <p:sp>
        <p:nvSpPr>
          <p:cNvPr id="21536" name="Text Box 32"/>
          <p:cNvSpPr txBox="1">
            <a:spLocks noChangeArrowheads="1"/>
          </p:cNvSpPr>
          <p:nvPr/>
        </p:nvSpPr>
        <p:spPr bwMode="auto">
          <a:xfrm>
            <a:off x="6689725" y="3973513"/>
            <a:ext cx="1101725" cy="304800"/>
          </a:xfrm>
          <a:prstGeom prst="rect">
            <a:avLst/>
          </a:prstGeom>
          <a:noFill/>
          <a:ln w="9525">
            <a:noFill/>
            <a:miter lim="800000"/>
            <a:headEnd/>
            <a:tailEnd/>
          </a:ln>
          <a:effectLst/>
        </p:spPr>
        <p:txBody>
          <a:bodyPr wrap="none">
            <a:spAutoFit/>
          </a:bodyPr>
          <a:lstStyle/>
          <a:p>
            <a:pPr>
              <a:defRPr/>
            </a:pPr>
            <a:r>
              <a:rPr lang="en-US" sz="1400"/>
              <a:t>Schematics</a:t>
            </a:r>
          </a:p>
        </p:txBody>
      </p:sp>
      <p:sp>
        <p:nvSpPr>
          <p:cNvPr id="21537" name="Text Box 33"/>
          <p:cNvSpPr txBox="1">
            <a:spLocks noChangeArrowheads="1"/>
          </p:cNvSpPr>
          <p:nvPr/>
        </p:nvSpPr>
        <p:spPr bwMode="auto">
          <a:xfrm>
            <a:off x="1600200" y="2017713"/>
            <a:ext cx="701675" cy="730250"/>
          </a:xfrm>
          <a:prstGeom prst="rect">
            <a:avLst/>
          </a:prstGeom>
          <a:noFill/>
          <a:ln w="9525">
            <a:noFill/>
            <a:miter lim="800000"/>
            <a:headEnd/>
            <a:tailEnd/>
          </a:ln>
          <a:effectLst/>
        </p:spPr>
        <p:txBody>
          <a:bodyPr>
            <a:spAutoFit/>
          </a:bodyPr>
          <a:lstStyle/>
          <a:p>
            <a:r>
              <a:rPr lang="en-US" sz="1400">
                <a:effectLst/>
              </a:rPr>
              <a:t>Parts of a circuit</a:t>
            </a:r>
          </a:p>
        </p:txBody>
      </p:sp>
      <p:sp>
        <p:nvSpPr>
          <p:cNvPr id="21538" name="Text Box 34"/>
          <p:cNvSpPr txBox="1">
            <a:spLocks noChangeArrowheads="1"/>
          </p:cNvSpPr>
          <p:nvPr/>
        </p:nvSpPr>
        <p:spPr bwMode="auto">
          <a:xfrm>
            <a:off x="822325" y="417513"/>
            <a:ext cx="1225550" cy="1190625"/>
          </a:xfrm>
          <a:prstGeom prst="rect">
            <a:avLst/>
          </a:prstGeom>
          <a:noFill/>
          <a:ln w="9525">
            <a:noFill/>
            <a:miter lim="800000"/>
            <a:headEnd/>
            <a:tailEnd/>
          </a:ln>
          <a:effectLst/>
        </p:spPr>
        <p:txBody>
          <a:bodyPr wrap="none">
            <a:spAutoFit/>
          </a:bodyPr>
          <a:lstStyle/>
          <a:p>
            <a:r>
              <a:rPr lang="en-US">
                <a:effectLst/>
              </a:rPr>
              <a:t>Grade 4</a:t>
            </a:r>
          </a:p>
          <a:p>
            <a:r>
              <a:rPr lang="en-US">
                <a:effectLst/>
              </a:rPr>
              <a:t>Unit:</a:t>
            </a:r>
          </a:p>
          <a:p>
            <a:r>
              <a:rPr lang="en-US">
                <a:effectLst/>
              </a:rPr>
              <a:t>Electricity;</a:t>
            </a:r>
          </a:p>
          <a:p>
            <a:r>
              <a:rPr lang="en-US">
                <a:effectLst/>
              </a:rPr>
              <a:t>Reports</a:t>
            </a:r>
          </a:p>
        </p:txBody>
      </p:sp>
      <p:sp>
        <p:nvSpPr>
          <p:cNvPr id="21539" name="Text Box 35"/>
          <p:cNvSpPr txBox="1">
            <a:spLocks noChangeArrowheads="1"/>
          </p:cNvSpPr>
          <p:nvPr/>
        </p:nvSpPr>
        <p:spPr bwMode="auto">
          <a:xfrm>
            <a:off x="7924800" y="3465513"/>
            <a:ext cx="1219200" cy="366712"/>
          </a:xfrm>
          <a:prstGeom prst="rect">
            <a:avLst/>
          </a:prstGeom>
          <a:noFill/>
          <a:ln w="9525">
            <a:noFill/>
            <a:miter lim="800000"/>
            <a:headEnd/>
            <a:tailEnd/>
          </a:ln>
          <a:effectLst/>
        </p:spPr>
        <p:txBody>
          <a:bodyPr>
            <a:spAutoFit/>
          </a:bodyPr>
          <a:lstStyle/>
          <a:p>
            <a:pPr>
              <a:defRPr/>
            </a:pPr>
            <a:endParaRPr lang="en-US"/>
          </a:p>
        </p:txBody>
      </p:sp>
      <p:sp>
        <p:nvSpPr>
          <p:cNvPr id="21540" name="Text Box 36"/>
          <p:cNvSpPr txBox="1">
            <a:spLocks noChangeArrowheads="1"/>
          </p:cNvSpPr>
          <p:nvPr/>
        </p:nvSpPr>
        <p:spPr bwMode="auto">
          <a:xfrm>
            <a:off x="228600" y="4038600"/>
            <a:ext cx="1219200" cy="2536825"/>
          </a:xfrm>
          <a:prstGeom prst="rect">
            <a:avLst/>
          </a:prstGeom>
          <a:noFill/>
          <a:ln w="9525">
            <a:noFill/>
            <a:miter lim="800000"/>
            <a:headEnd/>
            <a:tailEnd/>
          </a:ln>
          <a:effectLst/>
        </p:spPr>
        <p:txBody>
          <a:bodyPr>
            <a:spAutoFit/>
          </a:bodyPr>
          <a:lstStyle/>
          <a:p>
            <a:r>
              <a:rPr lang="en-US" sz="1600">
                <a:effectLst/>
              </a:rPr>
              <a:t>Enduring knowledge:</a:t>
            </a:r>
          </a:p>
          <a:p>
            <a:r>
              <a:rPr lang="en-US" sz="1600">
                <a:effectLst/>
              </a:rPr>
              <a:t>These have value beyond the classroom.</a:t>
            </a:r>
          </a:p>
          <a:p>
            <a:r>
              <a:rPr lang="en-US" sz="1600">
                <a:effectLst/>
              </a:rPr>
              <a:t>Student come to the realization</a:t>
            </a:r>
            <a:r>
              <a:rPr lang="en-US" sz="1600">
                <a:effectLst>
                  <a:outerShdw blurRad="38100" dist="38100" dir="2700000" algn="tl">
                    <a:srgbClr val="C0C0C0"/>
                  </a:outerShdw>
                </a:effectLst>
              </a:rPr>
              <a:t>.</a:t>
            </a:r>
          </a:p>
        </p:txBody>
      </p:sp>
      <p:sp>
        <p:nvSpPr>
          <p:cNvPr id="21541" name="Line 37"/>
          <p:cNvSpPr>
            <a:spLocks noChangeShapeType="1"/>
          </p:cNvSpPr>
          <p:nvPr/>
        </p:nvSpPr>
        <p:spPr bwMode="auto">
          <a:xfrm flipV="1">
            <a:off x="1219200" y="3810000"/>
            <a:ext cx="2590800" cy="762000"/>
          </a:xfrm>
          <a:prstGeom prst="line">
            <a:avLst/>
          </a:prstGeom>
          <a:noFill/>
          <a:ln w="9525">
            <a:solidFill>
              <a:schemeClr val="tx1"/>
            </a:solidFill>
            <a:round/>
            <a:headEnd/>
            <a:tailEnd type="triangle" w="med" len="med"/>
          </a:ln>
          <a:effectLst/>
        </p:spPr>
        <p:txBody>
          <a:bodyPr/>
          <a:lstStyle/>
          <a:p>
            <a:pPr>
              <a:defRPr/>
            </a:pPr>
            <a:endParaRPr lang="en-US"/>
          </a:p>
        </p:txBody>
      </p:sp>
      <p:sp>
        <p:nvSpPr>
          <p:cNvPr id="21542" name="Text Box 38"/>
          <p:cNvSpPr txBox="1">
            <a:spLocks noChangeArrowheads="1"/>
          </p:cNvSpPr>
          <p:nvPr/>
        </p:nvSpPr>
        <p:spPr bwMode="auto">
          <a:xfrm>
            <a:off x="6781800" y="493713"/>
            <a:ext cx="2362200" cy="825500"/>
          </a:xfrm>
          <a:prstGeom prst="rect">
            <a:avLst/>
          </a:prstGeom>
          <a:noFill/>
          <a:ln w="9525">
            <a:noFill/>
            <a:miter lim="800000"/>
            <a:headEnd/>
            <a:tailEnd/>
          </a:ln>
          <a:effectLst/>
        </p:spPr>
        <p:txBody>
          <a:bodyPr>
            <a:spAutoFit/>
          </a:bodyPr>
          <a:lstStyle/>
          <a:p>
            <a:r>
              <a:rPr lang="en-US" sz="1600">
                <a:effectLst/>
              </a:rPr>
              <a:t>Knowledge worth being familiar with; facts covered in class</a:t>
            </a:r>
          </a:p>
        </p:txBody>
      </p:sp>
      <p:sp>
        <p:nvSpPr>
          <p:cNvPr id="21543" name="Line 39"/>
          <p:cNvSpPr>
            <a:spLocks noChangeShapeType="1"/>
          </p:cNvSpPr>
          <p:nvPr/>
        </p:nvSpPr>
        <p:spPr bwMode="auto">
          <a:xfrm flipH="1">
            <a:off x="7315200" y="1295400"/>
            <a:ext cx="838200" cy="914400"/>
          </a:xfrm>
          <a:prstGeom prst="line">
            <a:avLst/>
          </a:prstGeom>
          <a:noFill/>
          <a:ln w="9525">
            <a:solidFill>
              <a:schemeClr val="tx1"/>
            </a:solidFill>
            <a:round/>
            <a:headEnd/>
            <a:tailEnd type="triangle" w="med" len="med"/>
          </a:ln>
          <a:effectLst/>
        </p:spPr>
        <p:txBody>
          <a:bodyPr/>
          <a:lstStyle/>
          <a:p>
            <a:pPr>
              <a:defRPr/>
            </a:pPr>
            <a:endParaRPr lang="en-US"/>
          </a:p>
        </p:txBody>
      </p:sp>
      <p:sp>
        <p:nvSpPr>
          <p:cNvPr id="21544" name="Text Box 40"/>
          <p:cNvSpPr txBox="1">
            <a:spLocks noChangeArrowheads="1"/>
          </p:cNvSpPr>
          <p:nvPr/>
        </p:nvSpPr>
        <p:spPr bwMode="auto">
          <a:xfrm>
            <a:off x="7086600" y="5788025"/>
            <a:ext cx="2057400" cy="1069975"/>
          </a:xfrm>
          <a:prstGeom prst="rect">
            <a:avLst/>
          </a:prstGeom>
          <a:noFill/>
          <a:ln w="9525">
            <a:noFill/>
            <a:miter lim="800000"/>
            <a:headEnd/>
            <a:tailEnd/>
          </a:ln>
          <a:effectLst/>
        </p:spPr>
        <p:txBody>
          <a:bodyPr>
            <a:spAutoFit/>
          </a:bodyPr>
          <a:lstStyle/>
          <a:p>
            <a:r>
              <a:rPr lang="en-US" sz="1600">
                <a:effectLst/>
              </a:rPr>
              <a:t>Knowledge and skills important to know. These are uncovered in class.</a:t>
            </a:r>
          </a:p>
        </p:txBody>
      </p:sp>
      <p:sp>
        <p:nvSpPr>
          <p:cNvPr id="21545" name="Line 41"/>
          <p:cNvSpPr>
            <a:spLocks noChangeShapeType="1"/>
          </p:cNvSpPr>
          <p:nvPr/>
        </p:nvSpPr>
        <p:spPr bwMode="auto">
          <a:xfrm flipH="1" flipV="1">
            <a:off x="6096000" y="4419600"/>
            <a:ext cx="1066800" cy="1600200"/>
          </a:xfrm>
          <a:prstGeom prst="line">
            <a:avLst/>
          </a:prstGeom>
          <a:noFill/>
          <a:ln w="9525">
            <a:solidFill>
              <a:schemeClr val="tx1"/>
            </a:solidFill>
            <a:round/>
            <a:headEnd/>
            <a:tailEnd type="triangle" w="med" len="med"/>
          </a:ln>
          <a:effectLst/>
        </p:spPr>
        <p:txBody>
          <a:bodyPr/>
          <a:lstStyle/>
          <a:p>
            <a:pPr>
              <a:defRPr/>
            </a:pP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7391400" y="533400"/>
            <a:ext cx="1371600" cy="1143000"/>
          </a:xfrm>
        </p:spPr>
        <p:txBody>
          <a:bodyPr/>
          <a:lstStyle/>
          <a:p>
            <a:r>
              <a:rPr lang="en-US" sz="1600" smtClean="0">
                <a:solidFill>
                  <a:schemeClr val="tx1"/>
                </a:solidFill>
              </a:rPr>
              <a:t>Knowledge worth being familiar with; facts covered in class</a:t>
            </a:r>
            <a:r>
              <a:rPr lang="en-US" sz="4000" smtClean="0">
                <a:solidFill>
                  <a:schemeClr val="tx1"/>
                </a:solidFill>
              </a:rPr>
              <a:t/>
            </a:r>
            <a:br>
              <a:rPr lang="en-US" sz="4000" smtClean="0">
                <a:solidFill>
                  <a:schemeClr val="tx1"/>
                </a:solidFill>
              </a:rPr>
            </a:br>
            <a:endParaRPr lang="en-US" sz="4000" smtClean="0">
              <a:solidFill>
                <a:schemeClr val="tx1"/>
              </a:solidFill>
            </a:endParaRPr>
          </a:p>
        </p:txBody>
      </p:sp>
      <p:sp>
        <p:nvSpPr>
          <p:cNvPr id="15363" name="Rectangle 3"/>
          <p:cNvSpPr>
            <a:spLocks noGrp="1" noChangeArrowheads="1"/>
          </p:cNvSpPr>
          <p:nvPr>
            <p:ph type="body" idx="1"/>
          </p:nvPr>
        </p:nvSpPr>
        <p:spPr>
          <a:xfrm>
            <a:off x="1066800" y="3048000"/>
            <a:ext cx="7696200" cy="2139950"/>
          </a:xfrm>
        </p:spPr>
        <p:txBody>
          <a:bodyPr/>
          <a:lstStyle/>
          <a:p>
            <a:endParaRPr lang="en-US" sz="1800" smtClean="0"/>
          </a:p>
          <a:p>
            <a:endParaRPr lang="en-US" smtClean="0"/>
          </a:p>
        </p:txBody>
      </p:sp>
      <p:sp>
        <p:nvSpPr>
          <p:cNvPr id="6149" name="AutoShape 5"/>
          <p:cNvSpPr>
            <a:spLocks noChangeArrowheads="1"/>
          </p:cNvSpPr>
          <p:nvPr/>
        </p:nvSpPr>
        <p:spPr bwMode="auto">
          <a:xfrm flipV="1">
            <a:off x="1371600" y="228600"/>
            <a:ext cx="6477000" cy="6629400"/>
          </a:xfrm>
          <a:custGeom>
            <a:avLst/>
            <a:gdLst>
              <a:gd name="G0" fmla="+- 3848 0 0"/>
              <a:gd name="G1" fmla="+- 21600 0 3848"/>
              <a:gd name="G2" fmla="+- 21600 0 384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848" y="10800"/>
                </a:moveTo>
                <a:cubicBezTo>
                  <a:pt x="3848" y="14639"/>
                  <a:pt x="6961" y="17752"/>
                  <a:pt x="10800" y="17752"/>
                </a:cubicBezTo>
                <a:cubicBezTo>
                  <a:pt x="14639" y="17752"/>
                  <a:pt x="17752" y="14639"/>
                  <a:pt x="17752" y="10800"/>
                </a:cubicBezTo>
                <a:cubicBezTo>
                  <a:pt x="17752" y="6961"/>
                  <a:pt x="14639" y="3848"/>
                  <a:pt x="10800" y="3848"/>
                </a:cubicBezTo>
                <a:cubicBezTo>
                  <a:pt x="6961" y="3848"/>
                  <a:pt x="3848" y="6961"/>
                  <a:pt x="3848" y="10800"/>
                </a:cubicBezTo>
                <a:close/>
              </a:path>
            </a:pathLst>
          </a:custGeom>
          <a:solidFill>
            <a:schemeClr val="accent1"/>
          </a:solidFill>
          <a:ln w="9525">
            <a:solidFill>
              <a:schemeClr val="tx1"/>
            </a:solidFill>
            <a:round/>
            <a:headEnd/>
            <a:tailEnd/>
          </a:ln>
          <a:effectLst/>
        </p:spPr>
        <p:txBody>
          <a:bodyPr wrap="none" anchor="ctr"/>
          <a:lstStyle/>
          <a:p>
            <a:pPr>
              <a:defRPr/>
            </a:pPr>
            <a:endParaRPr lang="en-US"/>
          </a:p>
        </p:txBody>
      </p:sp>
      <p:sp>
        <p:nvSpPr>
          <p:cNvPr id="6150" name="Oval 6"/>
          <p:cNvSpPr>
            <a:spLocks noChangeArrowheads="1"/>
          </p:cNvSpPr>
          <p:nvPr/>
        </p:nvSpPr>
        <p:spPr bwMode="auto">
          <a:xfrm>
            <a:off x="3657600" y="2590800"/>
            <a:ext cx="1981200" cy="1981200"/>
          </a:xfrm>
          <a:prstGeom prst="ellipse">
            <a:avLst/>
          </a:prstGeom>
          <a:solidFill>
            <a:schemeClr val="accent1"/>
          </a:solidFill>
          <a:ln w="9525">
            <a:solidFill>
              <a:schemeClr val="tx1"/>
            </a:solidFill>
            <a:round/>
            <a:headEnd/>
            <a:tailEnd/>
          </a:ln>
          <a:effectLst/>
        </p:spPr>
        <p:txBody>
          <a:bodyPr wrap="none" anchor="ctr"/>
          <a:lstStyle/>
          <a:p>
            <a:r>
              <a:rPr lang="en-US" sz="1400">
                <a:effectLst/>
              </a:rPr>
              <a:t>Whose job is it </a:t>
            </a:r>
          </a:p>
          <a:p>
            <a:r>
              <a:rPr lang="en-US" sz="1400">
                <a:effectLst/>
              </a:rPr>
              <a:t>to solve America’s </a:t>
            </a:r>
          </a:p>
          <a:p>
            <a:r>
              <a:rPr lang="en-US" sz="1400">
                <a:effectLst/>
              </a:rPr>
              <a:t>problems?</a:t>
            </a:r>
          </a:p>
          <a:p>
            <a:endParaRPr lang="en-US" sz="1400">
              <a:effectLst/>
            </a:endParaRPr>
          </a:p>
          <a:p>
            <a:r>
              <a:rPr lang="en-US" sz="1400">
                <a:effectLst/>
              </a:rPr>
              <a:t>Choose a national </a:t>
            </a:r>
          </a:p>
          <a:p>
            <a:r>
              <a:rPr lang="en-US" sz="1400">
                <a:effectLst/>
              </a:rPr>
              <a:t>park – Whose </a:t>
            </a:r>
          </a:p>
          <a:p>
            <a:r>
              <a:rPr lang="en-US" sz="1400">
                <a:effectLst/>
              </a:rPr>
              <a:t>job is it to preserve</a:t>
            </a:r>
          </a:p>
          <a:p>
            <a:r>
              <a:rPr lang="en-US" sz="1400">
                <a:effectLst/>
              </a:rPr>
              <a:t>this park?</a:t>
            </a:r>
          </a:p>
        </p:txBody>
      </p:sp>
      <p:sp>
        <p:nvSpPr>
          <p:cNvPr id="6152" name="Text Box 8"/>
          <p:cNvSpPr txBox="1">
            <a:spLocks noChangeArrowheads="1"/>
          </p:cNvSpPr>
          <p:nvPr/>
        </p:nvSpPr>
        <p:spPr bwMode="auto">
          <a:xfrm>
            <a:off x="228600" y="0"/>
            <a:ext cx="1441450" cy="1465263"/>
          </a:xfrm>
          <a:prstGeom prst="rect">
            <a:avLst/>
          </a:prstGeom>
          <a:noFill/>
          <a:ln w="9525">
            <a:noFill/>
            <a:miter lim="800000"/>
            <a:headEnd/>
            <a:tailEnd/>
          </a:ln>
          <a:effectLst/>
        </p:spPr>
        <p:txBody>
          <a:bodyPr wrap="none">
            <a:spAutoFit/>
          </a:bodyPr>
          <a:lstStyle/>
          <a:p>
            <a:r>
              <a:rPr lang="en-US">
                <a:effectLst/>
              </a:rPr>
              <a:t>Grade 8</a:t>
            </a:r>
          </a:p>
          <a:p>
            <a:r>
              <a:rPr lang="en-US">
                <a:effectLst/>
              </a:rPr>
              <a:t>Unit: Role of</a:t>
            </a:r>
          </a:p>
          <a:p>
            <a:r>
              <a:rPr lang="en-US">
                <a:effectLst/>
              </a:rPr>
              <a:t>Government</a:t>
            </a:r>
          </a:p>
          <a:p>
            <a:r>
              <a:rPr lang="en-US">
                <a:effectLst/>
              </a:rPr>
              <a:t>Reports/</a:t>
            </a:r>
          </a:p>
          <a:p>
            <a:r>
              <a:rPr lang="en-US">
                <a:effectLst/>
              </a:rPr>
              <a:t>Persuasive</a:t>
            </a:r>
          </a:p>
        </p:txBody>
      </p:sp>
      <p:sp>
        <p:nvSpPr>
          <p:cNvPr id="6153" name="Text Box 9"/>
          <p:cNvSpPr txBox="1">
            <a:spLocks noChangeArrowheads="1"/>
          </p:cNvSpPr>
          <p:nvPr/>
        </p:nvSpPr>
        <p:spPr bwMode="auto">
          <a:xfrm>
            <a:off x="3108325" y="722313"/>
            <a:ext cx="3140075" cy="517525"/>
          </a:xfrm>
          <a:prstGeom prst="rect">
            <a:avLst/>
          </a:prstGeom>
          <a:noFill/>
          <a:ln w="9525">
            <a:noFill/>
            <a:miter lim="800000"/>
            <a:headEnd/>
            <a:tailEnd/>
          </a:ln>
          <a:effectLst/>
        </p:spPr>
        <p:txBody>
          <a:bodyPr>
            <a:spAutoFit/>
          </a:bodyPr>
          <a:lstStyle/>
          <a:p>
            <a:r>
              <a:rPr lang="en-US" sz="1400">
                <a:effectLst/>
              </a:rPr>
              <a:t>Vocabulary: self-interest, government, democracy, law, etc.</a:t>
            </a:r>
          </a:p>
        </p:txBody>
      </p:sp>
      <p:sp>
        <p:nvSpPr>
          <p:cNvPr id="6155" name="Text Box 11"/>
          <p:cNvSpPr txBox="1">
            <a:spLocks noChangeArrowheads="1"/>
          </p:cNvSpPr>
          <p:nvPr/>
        </p:nvSpPr>
        <p:spPr bwMode="auto">
          <a:xfrm>
            <a:off x="6629400" y="1905000"/>
            <a:ext cx="833438" cy="730250"/>
          </a:xfrm>
          <a:prstGeom prst="rect">
            <a:avLst/>
          </a:prstGeom>
          <a:noFill/>
          <a:ln w="9525">
            <a:noFill/>
            <a:miter lim="800000"/>
            <a:headEnd/>
            <a:tailEnd/>
          </a:ln>
          <a:effectLst/>
        </p:spPr>
        <p:txBody>
          <a:bodyPr wrap="none">
            <a:spAutoFit/>
          </a:bodyPr>
          <a:lstStyle/>
          <a:p>
            <a:pPr>
              <a:defRPr/>
            </a:pPr>
            <a:r>
              <a:rPr lang="en-US" sz="1400"/>
              <a:t>Federal/</a:t>
            </a:r>
          </a:p>
          <a:p>
            <a:pPr>
              <a:defRPr/>
            </a:pPr>
            <a:r>
              <a:rPr lang="en-US" sz="1400"/>
              <a:t>state/</a:t>
            </a:r>
          </a:p>
          <a:p>
            <a:pPr>
              <a:defRPr/>
            </a:pPr>
            <a:r>
              <a:rPr lang="en-US" sz="1400"/>
              <a:t>local</a:t>
            </a:r>
          </a:p>
        </p:txBody>
      </p:sp>
      <p:sp>
        <p:nvSpPr>
          <p:cNvPr id="6156" name="Text Box 12"/>
          <p:cNvSpPr txBox="1">
            <a:spLocks noChangeArrowheads="1"/>
          </p:cNvSpPr>
          <p:nvPr/>
        </p:nvSpPr>
        <p:spPr bwMode="auto">
          <a:xfrm>
            <a:off x="5791200" y="3276600"/>
            <a:ext cx="762000" cy="942975"/>
          </a:xfrm>
          <a:prstGeom prst="rect">
            <a:avLst/>
          </a:prstGeom>
          <a:noFill/>
          <a:ln w="9525">
            <a:noFill/>
            <a:miter lim="800000"/>
            <a:headEnd/>
            <a:tailEnd/>
          </a:ln>
          <a:effectLst/>
        </p:spPr>
        <p:txBody>
          <a:bodyPr>
            <a:spAutoFit/>
          </a:bodyPr>
          <a:lstStyle/>
          <a:p>
            <a:r>
              <a:rPr lang="en-US" sz="1400">
                <a:effectLst>
                  <a:outerShdw blurRad="38100" dist="38100" dir="2700000" algn="tl">
                    <a:srgbClr val="C0C0C0"/>
                  </a:outerShdw>
                </a:effectLst>
              </a:rPr>
              <a:t>How a law</a:t>
            </a:r>
          </a:p>
          <a:p>
            <a:r>
              <a:rPr lang="en-US" sz="1400">
                <a:effectLst>
                  <a:outerShdw blurRad="38100" dist="38100" dir="2700000" algn="tl">
                    <a:srgbClr val="C0C0C0"/>
                  </a:outerShdw>
                </a:effectLst>
              </a:rPr>
              <a:t>Is made?</a:t>
            </a:r>
          </a:p>
        </p:txBody>
      </p:sp>
      <p:sp>
        <p:nvSpPr>
          <p:cNvPr id="6157" name="Text Box 13"/>
          <p:cNvSpPr txBox="1">
            <a:spLocks noChangeArrowheads="1"/>
          </p:cNvSpPr>
          <p:nvPr/>
        </p:nvSpPr>
        <p:spPr bwMode="auto">
          <a:xfrm>
            <a:off x="6324600" y="5029200"/>
            <a:ext cx="863600" cy="730250"/>
          </a:xfrm>
          <a:prstGeom prst="rect">
            <a:avLst/>
          </a:prstGeom>
          <a:noFill/>
          <a:ln w="9525">
            <a:noFill/>
            <a:miter lim="800000"/>
            <a:headEnd/>
            <a:tailEnd/>
          </a:ln>
          <a:effectLst/>
        </p:spPr>
        <p:txBody>
          <a:bodyPr wrap="none">
            <a:spAutoFit/>
          </a:bodyPr>
          <a:lstStyle/>
          <a:p>
            <a:pPr>
              <a:defRPr/>
            </a:pPr>
            <a:r>
              <a:rPr lang="en-US" sz="1400"/>
              <a:t>length of</a:t>
            </a:r>
          </a:p>
          <a:p>
            <a:pPr>
              <a:defRPr/>
            </a:pPr>
            <a:r>
              <a:rPr lang="en-US" sz="1400"/>
              <a:t>terms of</a:t>
            </a:r>
          </a:p>
          <a:p>
            <a:pPr>
              <a:defRPr/>
            </a:pPr>
            <a:r>
              <a:rPr lang="en-US" sz="1400"/>
              <a:t>office</a:t>
            </a:r>
          </a:p>
        </p:txBody>
      </p:sp>
      <p:sp>
        <p:nvSpPr>
          <p:cNvPr id="6158" name="Text Box 14"/>
          <p:cNvSpPr txBox="1">
            <a:spLocks noChangeArrowheads="1"/>
          </p:cNvSpPr>
          <p:nvPr/>
        </p:nvSpPr>
        <p:spPr bwMode="auto">
          <a:xfrm>
            <a:off x="1524000" y="2971800"/>
            <a:ext cx="914400" cy="304800"/>
          </a:xfrm>
          <a:prstGeom prst="rect">
            <a:avLst/>
          </a:prstGeom>
          <a:noFill/>
          <a:ln w="9525">
            <a:noFill/>
            <a:miter lim="800000"/>
            <a:headEnd/>
            <a:tailEnd/>
          </a:ln>
          <a:effectLst/>
        </p:spPr>
        <p:txBody>
          <a:bodyPr>
            <a:spAutoFit/>
          </a:bodyPr>
          <a:lstStyle/>
          <a:p>
            <a:pPr>
              <a:defRPr/>
            </a:pPr>
            <a:endParaRPr lang="en-US" sz="1400"/>
          </a:p>
        </p:txBody>
      </p:sp>
      <p:sp>
        <p:nvSpPr>
          <p:cNvPr id="6159" name="Text Box 15"/>
          <p:cNvSpPr txBox="1">
            <a:spLocks noChangeArrowheads="1"/>
          </p:cNvSpPr>
          <p:nvPr/>
        </p:nvSpPr>
        <p:spPr bwMode="auto">
          <a:xfrm>
            <a:off x="3124200" y="5715000"/>
            <a:ext cx="2971800" cy="517525"/>
          </a:xfrm>
          <a:prstGeom prst="rect">
            <a:avLst/>
          </a:prstGeom>
          <a:noFill/>
          <a:ln w="9525">
            <a:noFill/>
            <a:miter lim="800000"/>
            <a:headEnd/>
            <a:tailEnd/>
          </a:ln>
          <a:effectLst/>
        </p:spPr>
        <p:txBody>
          <a:bodyPr>
            <a:spAutoFit/>
          </a:bodyPr>
          <a:lstStyle/>
          <a:p>
            <a:pPr>
              <a:defRPr/>
            </a:pPr>
            <a:r>
              <a:rPr lang="en-US" sz="1400"/>
              <a:t>Background – growth of industrialism</a:t>
            </a:r>
          </a:p>
        </p:txBody>
      </p:sp>
      <p:sp>
        <p:nvSpPr>
          <p:cNvPr id="6160" name="Text Box 16"/>
          <p:cNvSpPr txBox="1">
            <a:spLocks noChangeArrowheads="1"/>
          </p:cNvSpPr>
          <p:nvPr/>
        </p:nvSpPr>
        <p:spPr bwMode="auto">
          <a:xfrm>
            <a:off x="1524000" y="2855913"/>
            <a:ext cx="914400" cy="1368425"/>
          </a:xfrm>
          <a:prstGeom prst="rect">
            <a:avLst/>
          </a:prstGeom>
          <a:noFill/>
          <a:ln w="9525">
            <a:noFill/>
            <a:miter lim="800000"/>
            <a:headEnd/>
            <a:tailEnd/>
          </a:ln>
          <a:effectLst/>
        </p:spPr>
        <p:txBody>
          <a:bodyPr>
            <a:spAutoFit/>
          </a:bodyPr>
          <a:lstStyle/>
          <a:p>
            <a:pPr>
              <a:defRPr/>
            </a:pPr>
            <a:r>
              <a:rPr lang="en-US" sz="1400"/>
              <a:t>Names and locations of national parks</a:t>
            </a:r>
          </a:p>
        </p:txBody>
      </p:sp>
      <p:sp>
        <p:nvSpPr>
          <p:cNvPr id="6161" name="Text Box 17"/>
          <p:cNvSpPr txBox="1">
            <a:spLocks noChangeArrowheads="1"/>
          </p:cNvSpPr>
          <p:nvPr/>
        </p:nvSpPr>
        <p:spPr bwMode="auto">
          <a:xfrm>
            <a:off x="3276600" y="2133600"/>
            <a:ext cx="2765425" cy="304800"/>
          </a:xfrm>
          <a:prstGeom prst="rect">
            <a:avLst/>
          </a:prstGeom>
          <a:noFill/>
          <a:ln w="9525">
            <a:noFill/>
            <a:miter lim="800000"/>
            <a:headEnd/>
            <a:tailEnd/>
          </a:ln>
          <a:effectLst/>
        </p:spPr>
        <p:txBody>
          <a:bodyPr wrap="none">
            <a:spAutoFit/>
          </a:bodyPr>
          <a:lstStyle/>
          <a:p>
            <a:r>
              <a:rPr lang="en-US" sz="1400">
                <a:effectLst/>
              </a:rPr>
              <a:t>Why national parks were created</a:t>
            </a:r>
          </a:p>
        </p:txBody>
      </p:sp>
      <p:sp>
        <p:nvSpPr>
          <p:cNvPr id="6162" name="Text Box 18"/>
          <p:cNvSpPr txBox="1">
            <a:spLocks noChangeArrowheads="1"/>
          </p:cNvSpPr>
          <p:nvPr/>
        </p:nvSpPr>
        <p:spPr bwMode="auto">
          <a:xfrm>
            <a:off x="3124200" y="4572000"/>
            <a:ext cx="3048000" cy="517525"/>
          </a:xfrm>
          <a:prstGeom prst="rect">
            <a:avLst/>
          </a:prstGeom>
          <a:noFill/>
          <a:ln w="9525">
            <a:noFill/>
            <a:miter lim="800000"/>
            <a:headEnd/>
            <a:tailEnd/>
          </a:ln>
          <a:effectLst/>
        </p:spPr>
        <p:txBody>
          <a:bodyPr>
            <a:spAutoFit/>
          </a:bodyPr>
          <a:lstStyle/>
          <a:p>
            <a:r>
              <a:rPr lang="en-US" sz="1400">
                <a:effectLst/>
              </a:rPr>
              <a:t>What is the difference between government and committed group?</a:t>
            </a:r>
          </a:p>
        </p:txBody>
      </p:sp>
      <p:sp>
        <p:nvSpPr>
          <p:cNvPr id="6165" name="Text Box 21"/>
          <p:cNvSpPr txBox="1">
            <a:spLocks noChangeArrowheads="1"/>
          </p:cNvSpPr>
          <p:nvPr/>
        </p:nvSpPr>
        <p:spPr bwMode="auto">
          <a:xfrm>
            <a:off x="7772400" y="3810000"/>
            <a:ext cx="1371600" cy="2536825"/>
          </a:xfrm>
          <a:prstGeom prst="rect">
            <a:avLst/>
          </a:prstGeom>
          <a:noFill/>
          <a:ln w="9525">
            <a:noFill/>
            <a:miter lim="800000"/>
            <a:headEnd/>
            <a:tailEnd/>
          </a:ln>
          <a:effectLst/>
        </p:spPr>
        <p:txBody>
          <a:bodyPr>
            <a:spAutoFit/>
          </a:bodyPr>
          <a:lstStyle/>
          <a:p>
            <a:r>
              <a:rPr lang="en-US" sz="1600">
                <a:effectLst/>
              </a:rPr>
              <a:t>The enduring</a:t>
            </a:r>
          </a:p>
          <a:p>
            <a:r>
              <a:rPr lang="en-US" sz="1600">
                <a:effectLst/>
              </a:rPr>
              <a:t>knowledge</a:t>
            </a:r>
          </a:p>
          <a:p>
            <a:r>
              <a:rPr lang="en-US" sz="1600">
                <a:effectLst/>
              </a:rPr>
              <a:t>question may</a:t>
            </a:r>
          </a:p>
          <a:p>
            <a:r>
              <a:rPr lang="en-US" sz="1600">
                <a:effectLst/>
              </a:rPr>
              <a:t>embed the facts learned in the other</a:t>
            </a:r>
          </a:p>
          <a:p>
            <a:r>
              <a:rPr lang="en-US" sz="1600">
                <a:effectLst/>
              </a:rPr>
              <a:t>parts of the circle.</a:t>
            </a:r>
          </a:p>
        </p:txBody>
      </p:sp>
      <p:sp>
        <p:nvSpPr>
          <p:cNvPr id="6166" name="Line 22"/>
          <p:cNvSpPr>
            <a:spLocks noChangeShapeType="1"/>
          </p:cNvSpPr>
          <p:nvPr/>
        </p:nvSpPr>
        <p:spPr bwMode="auto">
          <a:xfrm flipH="1">
            <a:off x="6781800" y="762000"/>
            <a:ext cx="685800" cy="914400"/>
          </a:xfrm>
          <a:prstGeom prst="line">
            <a:avLst/>
          </a:prstGeom>
          <a:noFill/>
          <a:ln w="9525">
            <a:solidFill>
              <a:schemeClr val="tx1"/>
            </a:solidFill>
            <a:round/>
            <a:headEnd/>
            <a:tailEnd type="triangle" w="med" len="med"/>
          </a:ln>
          <a:effectLst/>
        </p:spPr>
        <p:txBody>
          <a:bodyPr/>
          <a:lstStyle/>
          <a:p>
            <a:pPr>
              <a:defRPr/>
            </a:pPr>
            <a:endParaRPr lang="en-US"/>
          </a:p>
        </p:txBody>
      </p:sp>
      <p:sp>
        <p:nvSpPr>
          <p:cNvPr id="6167" name="Rectangle 23"/>
          <p:cNvSpPr>
            <a:spLocks noChangeArrowheads="1"/>
          </p:cNvSpPr>
          <p:nvPr/>
        </p:nvSpPr>
        <p:spPr bwMode="auto">
          <a:xfrm>
            <a:off x="0" y="2209800"/>
            <a:ext cx="1371600" cy="2292350"/>
          </a:xfrm>
          <a:prstGeom prst="rect">
            <a:avLst/>
          </a:prstGeom>
          <a:noFill/>
          <a:ln w="9525">
            <a:noFill/>
            <a:miter lim="800000"/>
            <a:headEnd/>
            <a:tailEnd/>
          </a:ln>
          <a:effectLst/>
        </p:spPr>
        <p:txBody>
          <a:bodyPr>
            <a:spAutoFit/>
          </a:bodyPr>
          <a:lstStyle/>
          <a:p>
            <a:r>
              <a:rPr lang="en-US" sz="1600">
                <a:effectLst/>
              </a:rPr>
              <a:t>Enduring knowledge:</a:t>
            </a:r>
          </a:p>
          <a:p>
            <a:r>
              <a:rPr lang="en-US" sz="1600">
                <a:effectLst/>
              </a:rPr>
              <a:t>These have value beyond the classroom.</a:t>
            </a:r>
          </a:p>
          <a:p>
            <a:r>
              <a:rPr lang="en-US" sz="1600">
                <a:effectLst/>
              </a:rPr>
              <a:t>Student come to the realization.</a:t>
            </a:r>
          </a:p>
        </p:txBody>
      </p:sp>
      <p:sp>
        <p:nvSpPr>
          <p:cNvPr id="6168" name="Line 24"/>
          <p:cNvSpPr>
            <a:spLocks noChangeShapeType="1"/>
          </p:cNvSpPr>
          <p:nvPr/>
        </p:nvSpPr>
        <p:spPr bwMode="auto">
          <a:xfrm>
            <a:off x="1066800" y="2362200"/>
            <a:ext cx="2895600" cy="1143000"/>
          </a:xfrm>
          <a:prstGeom prst="line">
            <a:avLst/>
          </a:prstGeom>
          <a:noFill/>
          <a:ln w="9525">
            <a:solidFill>
              <a:schemeClr val="tx1"/>
            </a:solidFill>
            <a:round/>
            <a:headEnd/>
            <a:tailEnd type="triangle" w="med" len="med"/>
          </a:ln>
          <a:effectLst/>
        </p:spPr>
        <p:txBody>
          <a:bodyPr/>
          <a:lstStyle/>
          <a:p>
            <a:pPr>
              <a:defRPr/>
            </a:pPr>
            <a:endParaRPr lang="en-US"/>
          </a:p>
        </p:txBody>
      </p:sp>
      <p:sp>
        <p:nvSpPr>
          <p:cNvPr id="6169" name="Rectangle 25"/>
          <p:cNvSpPr>
            <a:spLocks noChangeArrowheads="1"/>
          </p:cNvSpPr>
          <p:nvPr/>
        </p:nvSpPr>
        <p:spPr bwMode="auto">
          <a:xfrm>
            <a:off x="0" y="5299075"/>
            <a:ext cx="1676400" cy="1314450"/>
          </a:xfrm>
          <a:prstGeom prst="rect">
            <a:avLst/>
          </a:prstGeom>
          <a:noFill/>
          <a:ln w="9525">
            <a:noFill/>
            <a:miter lim="800000"/>
            <a:headEnd/>
            <a:tailEnd/>
          </a:ln>
          <a:effectLst/>
        </p:spPr>
        <p:txBody>
          <a:bodyPr>
            <a:spAutoFit/>
          </a:bodyPr>
          <a:lstStyle/>
          <a:p>
            <a:r>
              <a:rPr lang="en-US" sz="1600">
                <a:effectLst/>
              </a:rPr>
              <a:t>Knowledge and skills important to know. These are uncovered in class</a:t>
            </a:r>
            <a:r>
              <a:rPr lang="en-US" sz="1600">
                <a:effectLst>
                  <a:outerShdw blurRad="38100" dist="38100" dir="2700000" algn="tl">
                    <a:srgbClr val="C0C0C0"/>
                  </a:outerShdw>
                </a:effectLst>
              </a:rPr>
              <a:t>.</a:t>
            </a:r>
          </a:p>
        </p:txBody>
      </p:sp>
      <p:sp>
        <p:nvSpPr>
          <p:cNvPr id="6170" name="Line 26"/>
          <p:cNvSpPr>
            <a:spLocks noChangeShapeType="1"/>
          </p:cNvSpPr>
          <p:nvPr/>
        </p:nvSpPr>
        <p:spPr bwMode="auto">
          <a:xfrm flipV="1">
            <a:off x="1219200" y="4038600"/>
            <a:ext cx="1905000" cy="1676400"/>
          </a:xfrm>
          <a:prstGeom prst="line">
            <a:avLst/>
          </a:prstGeom>
          <a:noFill/>
          <a:ln w="9525">
            <a:solidFill>
              <a:schemeClr val="tx1"/>
            </a:solidFill>
            <a:round/>
            <a:headEnd/>
            <a:tailEnd type="triangle" w="med" len="med"/>
          </a:ln>
          <a:effectLst/>
        </p:spPr>
        <p:txBody>
          <a:bodyPr/>
          <a:lstStyle/>
          <a:p>
            <a:pPr>
              <a:defRPr/>
            </a:pP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2" name="AutoShape 4"/>
          <p:cNvSpPr>
            <a:spLocks noChangeArrowheads="1"/>
          </p:cNvSpPr>
          <p:nvPr/>
        </p:nvSpPr>
        <p:spPr bwMode="auto">
          <a:xfrm flipV="1">
            <a:off x="1371600" y="228600"/>
            <a:ext cx="6477000" cy="6629400"/>
          </a:xfrm>
          <a:custGeom>
            <a:avLst/>
            <a:gdLst>
              <a:gd name="G0" fmla="+- 3848 0 0"/>
              <a:gd name="G1" fmla="+- 21600 0 3848"/>
              <a:gd name="G2" fmla="+- 21600 0 384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848" y="10800"/>
                </a:moveTo>
                <a:cubicBezTo>
                  <a:pt x="3848" y="14639"/>
                  <a:pt x="6961" y="17752"/>
                  <a:pt x="10800" y="17752"/>
                </a:cubicBezTo>
                <a:cubicBezTo>
                  <a:pt x="14639" y="17752"/>
                  <a:pt x="17752" y="14639"/>
                  <a:pt x="17752" y="10800"/>
                </a:cubicBezTo>
                <a:cubicBezTo>
                  <a:pt x="17752" y="6961"/>
                  <a:pt x="14639" y="3848"/>
                  <a:pt x="10800" y="3848"/>
                </a:cubicBezTo>
                <a:cubicBezTo>
                  <a:pt x="6961" y="3848"/>
                  <a:pt x="3848" y="6961"/>
                  <a:pt x="3848" y="10800"/>
                </a:cubicBezTo>
                <a:close/>
              </a:path>
            </a:pathLst>
          </a:custGeom>
          <a:solidFill>
            <a:schemeClr val="accent1"/>
          </a:solidFill>
          <a:ln w="9525">
            <a:solidFill>
              <a:schemeClr val="tx1"/>
            </a:solidFill>
            <a:round/>
            <a:headEnd/>
            <a:tailEnd/>
          </a:ln>
          <a:effectLst/>
        </p:spPr>
        <p:txBody>
          <a:bodyPr wrap="none" anchor="ctr"/>
          <a:lstStyle/>
          <a:p>
            <a:pPr>
              <a:defRPr/>
            </a:pPr>
            <a:endParaRPr lang="en-US"/>
          </a:p>
        </p:txBody>
      </p:sp>
      <p:sp>
        <p:nvSpPr>
          <p:cNvPr id="37893" name="Oval 5"/>
          <p:cNvSpPr>
            <a:spLocks noChangeArrowheads="1"/>
          </p:cNvSpPr>
          <p:nvPr/>
        </p:nvSpPr>
        <p:spPr bwMode="auto">
          <a:xfrm>
            <a:off x="3657600" y="2590800"/>
            <a:ext cx="1981200" cy="1981200"/>
          </a:xfrm>
          <a:prstGeom prst="ellipse">
            <a:avLst/>
          </a:prstGeom>
          <a:solidFill>
            <a:schemeClr val="accent1"/>
          </a:solidFill>
          <a:ln w="9525">
            <a:solidFill>
              <a:schemeClr val="tx1"/>
            </a:solidFill>
            <a:round/>
            <a:headEnd/>
            <a:tailEnd/>
          </a:ln>
          <a:effectLst/>
        </p:spPr>
        <p:txBody>
          <a:bodyPr wrap="none" anchor="ctr"/>
          <a:lstStyle/>
          <a:p>
            <a:r>
              <a:rPr lang="en-US" sz="1400">
                <a:effectLst/>
              </a:rPr>
              <a:t>How do individuals, </a:t>
            </a:r>
          </a:p>
          <a:p>
            <a:r>
              <a:rPr lang="en-US" sz="1400">
                <a:effectLst/>
              </a:rPr>
              <a:t>groups, towns,</a:t>
            </a:r>
          </a:p>
          <a:p>
            <a:r>
              <a:rPr lang="en-US" sz="1400">
                <a:effectLst/>
              </a:rPr>
              <a:t>and countries make a </a:t>
            </a:r>
          </a:p>
          <a:p>
            <a:r>
              <a:rPr lang="en-US" sz="1400">
                <a:effectLst/>
              </a:rPr>
              <a:t>difference?   How can</a:t>
            </a:r>
          </a:p>
          <a:p>
            <a:r>
              <a:rPr lang="en-US" sz="1400">
                <a:effectLst/>
              </a:rPr>
              <a:t> we make a difference? </a:t>
            </a:r>
          </a:p>
        </p:txBody>
      </p:sp>
      <p:sp>
        <p:nvSpPr>
          <p:cNvPr id="37894" name="Text Box 6"/>
          <p:cNvSpPr txBox="1">
            <a:spLocks noChangeArrowheads="1"/>
          </p:cNvSpPr>
          <p:nvPr/>
        </p:nvSpPr>
        <p:spPr bwMode="auto">
          <a:xfrm>
            <a:off x="6858000" y="228600"/>
            <a:ext cx="2057400" cy="1069975"/>
          </a:xfrm>
          <a:prstGeom prst="rect">
            <a:avLst/>
          </a:prstGeom>
          <a:noFill/>
          <a:ln w="9525">
            <a:noFill/>
            <a:miter lim="800000"/>
            <a:headEnd/>
            <a:tailEnd/>
          </a:ln>
          <a:effectLst/>
        </p:spPr>
        <p:txBody>
          <a:bodyPr>
            <a:spAutoFit/>
          </a:bodyPr>
          <a:lstStyle/>
          <a:p>
            <a:r>
              <a:rPr lang="en-US" sz="1600">
                <a:effectLst/>
              </a:rPr>
              <a:t>Knowledge and skills important to know. These are uncovered in class</a:t>
            </a:r>
            <a:r>
              <a:rPr lang="en-US" sz="1600">
                <a:effectLst>
                  <a:outerShdw blurRad="38100" dist="38100" dir="2700000" algn="tl">
                    <a:srgbClr val="C0C0C0"/>
                  </a:outerShdw>
                </a:effectLst>
              </a:rPr>
              <a:t>.</a:t>
            </a:r>
          </a:p>
        </p:txBody>
      </p:sp>
      <p:sp>
        <p:nvSpPr>
          <p:cNvPr id="37895" name="Rectangle 7"/>
          <p:cNvSpPr>
            <a:spLocks noChangeArrowheads="1"/>
          </p:cNvSpPr>
          <p:nvPr/>
        </p:nvSpPr>
        <p:spPr bwMode="auto">
          <a:xfrm>
            <a:off x="0" y="5299075"/>
            <a:ext cx="1676400" cy="1314450"/>
          </a:xfrm>
          <a:prstGeom prst="rect">
            <a:avLst/>
          </a:prstGeom>
          <a:noFill/>
          <a:ln w="9525">
            <a:noFill/>
            <a:miter lim="800000"/>
            <a:headEnd/>
            <a:tailEnd/>
          </a:ln>
          <a:effectLst/>
        </p:spPr>
        <p:txBody>
          <a:bodyPr>
            <a:spAutoFit/>
          </a:bodyPr>
          <a:lstStyle/>
          <a:p>
            <a:r>
              <a:rPr lang="en-US" sz="1600">
                <a:effectLst/>
              </a:rPr>
              <a:t>Knowledge and skills important to know. These are uncovered in class</a:t>
            </a:r>
            <a:r>
              <a:rPr lang="en-US" sz="1600">
                <a:effectLst>
                  <a:outerShdw blurRad="38100" dist="38100" dir="2700000" algn="tl">
                    <a:srgbClr val="C0C0C0"/>
                  </a:outerShdw>
                </a:effectLst>
              </a:rPr>
              <a:t>.</a:t>
            </a:r>
          </a:p>
        </p:txBody>
      </p:sp>
      <p:sp>
        <p:nvSpPr>
          <p:cNvPr id="37896" name="Rectangle 8"/>
          <p:cNvSpPr>
            <a:spLocks noChangeArrowheads="1"/>
          </p:cNvSpPr>
          <p:nvPr/>
        </p:nvSpPr>
        <p:spPr bwMode="auto">
          <a:xfrm>
            <a:off x="0" y="2209800"/>
            <a:ext cx="1371600" cy="2292350"/>
          </a:xfrm>
          <a:prstGeom prst="rect">
            <a:avLst/>
          </a:prstGeom>
          <a:noFill/>
          <a:ln w="9525">
            <a:noFill/>
            <a:miter lim="800000"/>
            <a:headEnd/>
            <a:tailEnd/>
          </a:ln>
          <a:effectLst/>
        </p:spPr>
        <p:txBody>
          <a:bodyPr>
            <a:spAutoFit/>
          </a:bodyPr>
          <a:lstStyle/>
          <a:p>
            <a:r>
              <a:rPr lang="en-US" sz="1600">
                <a:effectLst/>
              </a:rPr>
              <a:t>Enduring knowledge:</a:t>
            </a:r>
          </a:p>
          <a:p>
            <a:r>
              <a:rPr lang="en-US" sz="1600">
                <a:effectLst/>
              </a:rPr>
              <a:t>These have value beyond the classroom.</a:t>
            </a:r>
          </a:p>
          <a:p>
            <a:r>
              <a:rPr lang="en-US" sz="1600">
                <a:effectLst/>
              </a:rPr>
              <a:t>Student come to the realization</a:t>
            </a:r>
            <a:r>
              <a:rPr lang="en-US" sz="1600">
                <a:effectLst>
                  <a:outerShdw blurRad="38100" dist="38100" dir="2700000" algn="tl">
                    <a:srgbClr val="C0C0C0"/>
                  </a:outerShdw>
                </a:effectLst>
              </a:rPr>
              <a:t>.</a:t>
            </a:r>
          </a:p>
        </p:txBody>
      </p:sp>
      <p:sp>
        <p:nvSpPr>
          <p:cNvPr id="37897" name="Text Box 9"/>
          <p:cNvSpPr txBox="1">
            <a:spLocks noChangeArrowheads="1"/>
          </p:cNvSpPr>
          <p:nvPr/>
        </p:nvSpPr>
        <p:spPr bwMode="auto">
          <a:xfrm>
            <a:off x="228600" y="0"/>
            <a:ext cx="2241550" cy="1465263"/>
          </a:xfrm>
          <a:prstGeom prst="rect">
            <a:avLst/>
          </a:prstGeom>
          <a:noFill/>
          <a:ln w="9525">
            <a:noFill/>
            <a:miter lim="800000"/>
            <a:headEnd/>
            <a:tailEnd/>
          </a:ln>
          <a:effectLst/>
        </p:spPr>
        <p:txBody>
          <a:bodyPr wrap="none">
            <a:spAutoFit/>
          </a:bodyPr>
          <a:lstStyle/>
          <a:p>
            <a:r>
              <a:rPr lang="en-US">
                <a:effectLst/>
              </a:rPr>
              <a:t>High School</a:t>
            </a:r>
          </a:p>
          <a:p>
            <a:r>
              <a:rPr lang="en-US">
                <a:effectLst/>
              </a:rPr>
              <a:t>Unit: Holocaust:</a:t>
            </a:r>
          </a:p>
          <a:p>
            <a:r>
              <a:rPr lang="en-US">
                <a:effectLst/>
              </a:rPr>
              <a:t>Reports/Persuasive/</a:t>
            </a:r>
          </a:p>
          <a:p>
            <a:r>
              <a:rPr lang="en-US">
                <a:effectLst/>
              </a:rPr>
              <a:t>Project</a:t>
            </a:r>
          </a:p>
          <a:p>
            <a:endParaRPr lang="en-US">
              <a:effectLst/>
            </a:endParaRPr>
          </a:p>
        </p:txBody>
      </p:sp>
      <p:sp>
        <p:nvSpPr>
          <p:cNvPr id="37898" name="Text Box 10"/>
          <p:cNvSpPr txBox="1">
            <a:spLocks noChangeArrowheads="1"/>
          </p:cNvSpPr>
          <p:nvPr/>
        </p:nvSpPr>
        <p:spPr bwMode="auto">
          <a:xfrm>
            <a:off x="7772400" y="3810000"/>
            <a:ext cx="1371600" cy="2536825"/>
          </a:xfrm>
          <a:prstGeom prst="rect">
            <a:avLst/>
          </a:prstGeom>
          <a:noFill/>
          <a:ln w="9525">
            <a:noFill/>
            <a:miter lim="800000"/>
            <a:headEnd/>
            <a:tailEnd/>
          </a:ln>
          <a:effectLst/>
        </p:spPr>
        <p:txBody>
          <a:bodyPr>
            <a:spAutoFit/>
          </a:bodyPr>
          <a:lstStyle/>
          <a:p>
            <a:r>
              <a:rPr lang="en-US" sz="1600">
                <a:effectLst/>
              </a:rPr>
              <a:t>The enduring</a:t>
            </a:r>
          </a:p>
          <a:p>
            <a:r>
              <a:rPr lang="en-US" sz="1600">
                <a:effectLst/>
              </a:rPr>
              <a:t>knowledge</a:t>
            </a:r>
          </a:p>
          <a:p>
            <a:r>
              <a:rPr lang="en-US" sz="1600">
                <a:effectLst/>
              </a:rPr>
              <a:t>question may</a:t>
            </a:r>
          </a:p>
          <a:p>
            <a:r>
              <a:rPr lang="en-US" sz="1600">
                <a:effectLst/>
              </a:rPr>
              <a:t>embed the facts learned in the other</a:t>
            </a:r>
          </a:p>
          <a:p>
            <a:r>
              <a:rPr lang="en-US" sz="1600">
                <a:effectLst/>
              </a:rPr>
              <a:t>parts of the circle.</a:t>
            </a:r>
          </a:p>
        </p:txBody>
      </p:sp>
      <p:sp>
        <p:nvSpPr>
          <p:cNvPr id="37899" name="Line 11"/>
          <p:cNvSpPr>
            <a:spLocks noChangeShapeType="1"/>
          </p:cNvSpPr>
          <p:nvPr/>
        </p:nvSpPr>
        <p:spPr bwMode="auto">
          <a:xfrm flipV="1">
            <a:off x="1219200" y="4572000"/>
            <a:ext cx="1828800" cy="838200"/>
          </a:xfrm>
          <a:prstGeom prst="line">
            <a:avLst/>
          </a:prstGeom>
          <a:noFill/>
          <a:ln w="9525">
            <a:solidFill>
              <a:schemeClr val="tx1"/>
            </a:solidFill>
            <a:round/>
            <a:headEnd/>
            <a:tailEnd type="triangle" w="med" len="med"/>
          </a:ln>
          <a:effectLst/>
        </p:spPr>
        <p:txBody>
          <a:bodyPr/>
          <a:lstStyle/>
          <a:p>
            <a:pPr>
              <a:defRPr/>
            </a:pPr>
            <a:endParaRPr lang="en-US"/>
          </a:p>
        </p:txBody>
      </p:sp>
      <p:sp>
        <p:nvSpPr>
          <p:cNvPr id="37900" name="Line 12"/>
          <p:cNvSpPr>
            <a:spLocks noChangeShapeType="1"/>
          </p:cNvSpPr>
          <p:nvPr/>
        </p:nvSpPr>
        <p:spPr bwMode="auto">
          <a:xfrm>
            <a:off x="914400" y="3124200"/>
            <a:ext cx="2819400" cy="304800"/>
          </a:xfrm>
          <a:prstGeom prst="line">
            <a:avLst/>
          </a:prstGeom>
          <a:noFill/>
          <a:ln w="9525">
            <a:solidFill>
              <a:schemeClr val="tx1"/>
            </a:solidFill>
            <a:round/>
            <a:headEnd/>
            <a:tailEnd type="triangle" w="med" len="med"/>
          </a:ln>
          <a:effectLst/>
        </p:spPr>
        <p:txBody>
          <a:bodyPr/>
          <a:lstStyle/>
          <a:p>
            <a:pPr>
              <a:defRPr/>
            </a:pPr>
            <a:endParaRPr lang="en-US"/>
          </a:p>
        </p:txBody>
      </p:sp>
      <p:sp>
        <p:nvSpPr>
          <p:cNvPr id="37901" name="Line 13"/>
          <p:cNvSpPr>
            <a:spLocks noChangeShapeType="1"/>
          </p:cNvSpPr>
          <p:nvPr/>
        </p:nvSpPr>
        <p:spPr bwMode="auto">
          <a:xfrm flipH="1">
            <a:off x="6705600" y="1295400"/>
            <a:ext cx="914400" cy="533400"/>
          </a:xfrm>
          <a:prstGeom prst="line">
            <a:avLst/>
          </a:prstGeom>
          <a:noFill/>
          <a:ln w="9525">
            <a:solidFill>
              <a:schemeClr val="tx1"/>
            </a:solidFill>
            <a:round/>
            <a:headEnd/>
            <a:tailEnd type="triangle" w="med" len="med"/>
          </a:ln>
          <a:effectLst/>
        </p:spPr>
        <p:txBody>
          <a:bodyPr/>
          <a:lstStyle/>
          <a:p>
            <a:pPr>
              <a:defRPr/>
            </a:pPr>
            <a:endParaRPr lang="en-US"/>
          </a:p>
        </p:txBody>
      </p:sp>
      <p:sp>
        <p:nvSpPr>
          <p:cNvPr id="37902" name="Text Box 14"/>
          <p:cNvSpPr txBox="1">
            <a:spLocks noChangeArrowheads="1"/>
          </p:cNvSpPr>
          <p:nvPr/>
        </p:nvSpPr>
        <p:spPr bwMode="auto">
          <a:xfrm>
            <a:off x="3124200" y="2093913"/>
            <a:ext cx="2819400" cy="517525"/>
          </a:xfrm>
          <a:prstGeom prst="rect">
            <a:avLst/>
          </a:prstGeom>
          <a:noFill/>
          <a:ln w="9525">
            <a:noFill/>
            <a:miter lim="800000"/>
            <a:headEnd/>
            <a:tailEnd/>
          </a:ln>
          <a:effectLst/>
        </p:spPr>
        <p:txBody>
          <a:bodyPr>
            <a:spAutoFit/>
          </a:bodyPr>
          <a:lstStyle/>
          <a:p>
            <a:r>
              <a:rPr lang="en-US" sz="1400">
                <a:effectLst/>
                <a:latin typeface="Times New Roman" pitchFamily="18" charset="0"/>
              </a:rPr>
              <a:t>Courage to Care: Warsaw Ghetto; Denmark; Avenue of the Just </a:t>
            </a:r>
          </a:p>
        </p:txBody>
      </p:sp>
      <p:sp>
        <p:nvSpPr>
          <p:cNvPr id="37903" name="Text Box 15"/>
          <p:cNvSpPr txBox="1">
            <a:spLocks noChangeArrowheads="1"/>
          </p:cNvSpPr>
          <p:nvPr/>
        </p:nvSpPr>
        <p:spPr bwMode="auto">
          <a:xfrm>
            <a:off x="5562600" y="2855913"/>
            <a:ext cx="1219200" cy="822325"/>
          </a:xfrm>
          <a:prstGeom prst="rect">
            <a:avLst/>
          </a:prstGeom>
          <a:noFill/>
          <a:ln w="9525">
            <a:noFill/>
            <a:miter lim="800000"/>
            <a:headEnd/>
            <a:tailEnd/>
          </a:ln>
          <a:effectLst/>
        </p:spPr>
        <p:txBody>
          <a:bodyPr>
            <a:spAutoFit/>
          </a:bodyPr>
          <a:lstStyle/>
          <a:p>
            <a:r>
              <a:rPr lang="en-US" sz="1200">
                <a:effectLst/>
                <a:latin typeface="Times New Roman" pitchFamily="18" charset="0"/>
              </a:rPr>
              <a:t>Difference between bias, prejudice, discrimination</a:t>
            </a:r>
          </a:p>
        </p:txBody>
      </p:sp>
      <p:sp>
        <p:nvSpPr>
          <p:cNvPr id="37905" name="Text Box 17"/>
          <p:cNvSpPr txBox="1">
            <a:spLocks noChangeArrowheads="1"/>
          </p:cNvSpPr>
          <p:nvPr/>
        </p:nvSpPr>
        <p:spPr bwMode="auto">
          <a:xfrm>
            <a:off x="3124200" y="4684713"/>
            <a:ext cx="2895600" cy="457200"/>
          </a:xfrm>
          <a:prstGeom prst="rect">
            <a:avLst/>
          </a:prstGeom>
          <a:noFill/>
          <a:ln w="9525">
            <a:noFill/>
            <a:miter lim="800000"/>
            <a:headEnd/>
            <a:tailEnd/>
          </a:ln>
          <a:effectLst/>
        </p:spPr>
        <p:txBody>
          <a:bodyPr>
            <a:spAutoFit/>
          </a:bodyPr>
          <a:lstStyle/>
          <a:p>
            <a:r>
              <a:rPr lang="en-US" sz="1200">
                <a:effectLst/>
                <a:latin typeface="Times New Roman" pitchFamily="18" charset="0"/>
              </a:rPr>
              <a:t>Preparing for obedience: propaganda, role of education, indoctrination of people</a:t>
            </a:r>
          </a:p>
        </p:txBody>
      </p:sp>
      <p:sp>
        <p:nvSpPr>
          <p:cNvPr id="37906" name="Text Box 18"/>
          <p:cNvSpPr txBox="1">
            <a:spLocks noChangeArrowheads="1"/>
          </p:cNvSpPr>
          <p:nvPr/>
        </p:nvSpPr>
        <p:spPr bwMode="auto">
          <a:xfrm>
            <a:off x="2971800" y="722313"/>
            <a:ext cx="3200400" cy="457200"/>
          </a:xfrm>
          <a:prstGeom prst="rect">
            <a:avLst/>
          </a:prstGeom>
          <a:noFill/>
          <a:ln w="9525">
            <a:noFill/>
            <a:miter lim="800000"/>
            <a:headEnd/>
            <a:tailEnd/>
          </a:ln>
          <a:effectLst/>
        </p:spPr>
        <p:txBody>
          <a:bodyPr>
            <a:spAutoFit/>
          </a:bodyPr>
          <a:lstStyle/>
          <a:p>
            <a:r>
              <a:rPr lang="en-US" sz="1200">
                <a:effectLst/>
                <a:latin typeface="Times New Roman" pitchFamily="18" charset="0"/>
              </a:rPr>
              <a:t>Nazi philosophy; fascism; totalitarian government; racism; anti-Semitism</a:t>
            </a:r>
          </a:p>
        </p:txBody>
      </p:sp>
      <p:sp>
        <p:nvSpPr>
          <p:cNvPr id="37907" name="Text Box 19"/>
          <p:cNvSpPr txBox="1">
            <a:spLocks noChangeArrowheads="1"/>
          </p:cNvSpPr>
          <p:nvPr/>
        </p:nvSpPr>
        <p:spPr bwMode="auto">
          <a:xfrm>
            <a:off x="6324600" y="1828800"/>
            <a:ext cx="930275" cy="366713"/>
          </a:xfrm>
          <a:prstGeom prst="rect">
            <a:avLst/>
          </a:prstGeom>
          <a:noFill/>
          <a:ln w="9525">
            <a:noFill/>
            <a:miter lim="800000"/>
            <a:headEnd/>
            <a:tailEnd/>
          </a:ln>
          <a:effectLst/>
        </p:spPr>
        <p:txBody>
          <a:bodyPr>
            <a:spAutoFit/>
          </a:bodyPr>
          <a:lstStyle/>
          <a:p>
            <a:pPr>
              <a:defRPr/>
            </a:pPr>
            <a:endParaRPr lang="en-US"/>
          </a:p>
        </p:txBody>
      </p:sp>
      <p:sp>
        <p:nvSpPr>
          <p:cNvPr id="37908" name="Text Box 20"/>
          <p:cNvSpPr txBox="1">
            <a:spLocks noChangeArrowheads="1"/>
          </p:cNvSpPr>
          <p:nvPr/>
        </p:nvSpPr>
        <p:spPr bwMode="auto">
          <a:xfrm>
            <a:off x="6400800" y="1941513"/>
            <a:ext cx="854075" cy="274637"/>
          </a:xfrm>
          <a:prstGeom prst="rect">
            <a:avLst/>
          </a:prstGeom>
          <a:noFill/>
          <a:ln w="9525">
            <a:noFill/>
            <a:miter lim="800000"/>
            <a:headEnd/>
            <a:tailEnd/>
          </a:ln>
          <a:effectLst/>
        </p:spPr>
        <p:txBody>
          <a:bodyPr>
            <a:spAutoFit/>
          </a:bodyPr>
          <a:lstStyle/>
          <a:p>
            <a:pPr>
              <a:defRPr/>
            </a:pPr>
            <a:r>
              <a:rPr lang="en-US" sz="1200">
                <a:latin typeface="Times New Roman" pitchFamily="18" charset="0"/>
              </a:rPr>
              <a:t>Leaders </a:t>
            </a:r>
          </a:p>
        </p:txBody>
      </p:sp>
      <p:sp>
        <p:nvSpPr>
          <p:cNvPr id="37909" name="Text Box 21"/>
          <p:cNvSpPr txBox="1">
            <a:spLocks noChangeArrowheads="1"/>
          </p:cNvSpPr>
          <p:nvPr/>
        </p:nvSpPr>
        <p:spPr bwMode="auto">
          <a:xfrm>
            <a:off x="1752600" y="2322513"/>
            <a:ext cx="762000" cy="366712"/>
          </a:xfrm>
          <a:prstGeom prst="rect">
            <a:avLst/>
          </a:prstGeom>
          <a:noFill/>
          <a:ln w="9525">
            <a:noFill/>
            <a:miter lim="800000"/>
            <a:headEnd/>
            <a:tailEnd/>
          </a:ln>
          <a:effectLst/>
        </p:spPr>
        <p:txBody>
          <a:bodyPr>
            <a:spAutoFit/>
          </a:bodyPr>
          <a:lstStyle/>
          <a:p>
            <a:pPr>
              <a:defRPr/>
            </a:pPr>
            <a:endParaRPr lang="en-US"/>
          </a:p>
        </p:txBody>
      </p:sp>
      <p:sp>
        <p:nvSpPr>
          <p:cNvPr id="37910" name="Text Box 22"/>
          <p:cNvSpPr txBox="1">
            <a:spLocks noChangeArrowheads="1"/>
          </p:cNvSpPr>
          <p:nvPr/>
        </p:nvSpPr>
        <p:spPr bwMode="auto">
          <a:xfrm>
            <a:off x="1524000" y="2398713"/>
            <a:ext cx="1066800" cy="457200"/>
          </a:xfrm>
          <a:prstGeom prst="rect">
            <a:avLst/>
          </a:prstGeom>
          <a:noFill/>
          <a:ln w="9525">
            <a:noFill/>
            <a:miter lim="800000"/>
            <a:headEnd/>
            <a:tailEnd/>
          </a:ln>
          <a:effectLst/>
        </p:spPr>
        <p:txBody>
          <a:bodyPr>
            <a:spAutoFit/>
          </a:bodyPr>
          <a:lstStyle/>
          <a:p>
            <a:r>
              <a:rPr lang="en-US" sz="1200">
                <a:effectLst/>
                <a:latin typeface="Times New Roman" pitchFamily="18" charset="0"/>
              </a:rPr>
              <a:t>Progression of laws</a:t>
            </a:r>
          </a:p>
        </p:txBody>
      </p:sp>
      <p:sp>
        <p:nvSpPr>
          <p:cNvPr id="37911" name="Text Box 23"/>
          <p:cNvSpPr txBox="1">
            <a:spLocks noChangeArrowheads="1"/>
          </p:cNvSpPr>
          <p:nvPr/>
        </p:nvSpPr>
        <p:spPr bwMode="auto">
          <a:xfrm>
            <a:off x="6918325" y="3389313"/>
            <a:ext cx="701675" cy="274637"/>
          </a:xfrm>
          <a:prstGeom prst="rect">
            <a:avLst/>
          </a:prstGeom>
          <a:noFill/>
          <a:ln w="9525">
            <a:noFill/>
            <a:miter lim="800000"/>
            <a:headEnd/>
            <a:tailEnd/>
          </a:ln>
          <a:effectLst/>
        </p:spPr>
        <p:txBody>
          <a:bodyPr>
            <a:spAutoFit/>
          </a:bodyPr>
          <a:lstStyle/>
          <a:p>
            <a:pPr>
              <a:defRPr/>
            </a:pPr>
            <a:r>
              <a:rPr lang="en-US" sz="1200">
                <a:latin typeface="Times New Roman" pitchFamily="18" charset="0"/>
              </a:rPr>
              <a:t>Events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228600" y="1524000"/>
            <a:ext cx="4191000" cy="4648200"/>
          </a:xfrm>
          <a:prstGeom prst="rect">
            <a:avLst/>
          </a:prstGeom>
          <a:noFill/>
          <a:ln w="12700">
            <a:solidFill>
              <a:schemeClr val="tx1"/>
            </a:solidFill>
            <a:miter lim="800000"/>
            <a:headEnd/>
            <a:tailEnd/>
          </a:ln>
        </p:spPr>
        <p:txBody>
          <a:bodyPr wrap="none" anchor="ctr"/>
          <a:lstStyle/>
          <a:p>
            <a:pPr>
              <a:defRPr/>
            </a:pPr>
            <a:endParaRPr lang="en-US"/>
          </a:p>
        </p:txBody>
      </p:sp>
      <p:sp>
        <p:nvSpPr>
          <p:cNvPr id="17411" name="Rectangle 3"/>
          <p:cNvSpPr>
            <a:spLocks noGrp="1" noChangeArrowheads="1"/>
          </p:cNvSpPr>
          <p:nvPr>
            <p:ph type="title"/>
          </p:nvPr>
        </p:nvSpPr>
        <p:spPr>
          <a:xfrm>
            <a:off x="195263" y="228600"/>
            <a:ext cx="8339137" cy="914400"/>
          </a:xfrm>
        </p:spPr>
        <p:txBody>
          <a:bodyPr/>
          <a:lstStyle/>
          <a:p>
            <a:r>
              <a:rPr lang="en-US" altLang="en-US" sz="2400" smtClean="0"/>
              <a:t>Essential vs. Leading Questions  used in teaching (Stage 3)</a:t>
            </a:r>
          </a:p>
        </p:txBody>
      </p:sp>
      <p:sp>
        <p:nvSpPr>
          <p:cNvPr id="17412" name="Rectangle 4"/>
          <p:cNvSpPr>
            <a:spLocks noGrp="1" noChangeArrowheads="1"/>
          </p:cNvSpPr>
          <p:nvPr>
            <p:ph type="body" sz="half" idx="1"/>
          </p:nvPr>
        </p:nvSpPr>
        <p:spPr>
          <a:xfrm>
            <a:off x="152400" y="1524000"/>
            <a:ext cx="4176713" cy="4200525"/>
          </a:xfrm>
        </p:spPr>
        <p:txBody>
          <a:bodyPr/>
          <a:lstStyle/>
          <a:p>
            <a:pPr marL="0" indent="0">
              <a:buFont typeface="Wingdings" pitchFamily="2" charset="2"/>
              <a:buNone/>
            </a:pPr>
            <a:r>
              <a:rPr lang="en-US" altLang="en-US" sz="3200" smtClean="0"/>
              <a:t>  Essential ~ </a:t>
            </a:r>
          </a:p>
          <a:p>
            <a:pPr lvl="1"/>
            <a:r>
              <a:rPr lang="en-US" altLang="en-US" sz="2800" smtClean="0"/>
              <a:t>Asked to be argued</a:t>
            </a:r>
          </a:p>
          <a:p>
            <a:pPr lvl="1"/>
            <a:r>
              <a:rPr lang="en-US" altLang="en-US" sz="2800" smtClean="0"/>
              <a:t>Designed to “uncover” new ideas, views, lines of argument</a:t>
            </a:r>
          </a:p>
          <a:p>
            <a:pPr lvl="1"/>
            <a:r>
              <a:rPr lang="en-US" altLang="en-US" sz="2800" smtClean="0"/>
              <a:t>Set up inquiry, heading to new understandings</a:t>
            </a:r>
          </a:p>
        </p:txBody>
      </p:sp>
      <p:sp>
        <p:nvSpPr>
          <p:cNvPr id="17413" name="Rectangle 5"/>
          <p:cNvSpPr>
            <a:spLocks noGrp="1" noChangeArrowheads="1"/>
          </p:cNvSpPr>
          <p:nvPr>
            <p:ph type="body" sz="half" idx="2"/>
          </p:nvPr>
        </p:nvSpPr>
        <p:spPr>
          <a:xfrm>
            <a:off x="4419600" y="1524000"/>
            <a:ext cx="4495800" cy="4800600"/>
          </a:xfrm>
        </p:spPr>
        <p:txBody>
          <a:bodyPr/>
          <a:lstStyle/>
          <a:p>
            <a:pPr marL="0" indent="0">
              <a:buFont typeface="Wingdings" pitchFamily="2" charset="2"/>
              <a:buNone/>
            </a:pPr>
            <a:r>
              <a:rPr lang="en-US" altLang="en-US" sz="3200" smtClean="0"/>
              <a:t>   Leading ~ </a:t>
            </a:r>
          </a:p>
          <a:p>
            <a:pPr lvl="1"/>
            <a:r>
              <a:rPr lang="en-US" altLang="en-US" sz="2800" smtClean="0"/>
              <a:t>Asked as a reminder, to prompt recall </a:t>
            </a:r>
          </a:p>
          <a:p>
            <a:pPr lvl="1"/>
            <a:r>
              <a:rPr lang="en-US" altLang="en-US" sz="2800" smtClean="0"/>
              <a:t>Designed to “cover” knowledge</a:t>
            </a:r>
          </a:p>
          <a:p>
            <a:pPr lvl="1"/>
            <a:r>
              <a:rPr lang="en-US" altLang="en-US" sz="2800" smtClean="0"/>
              <a:t>Point to a single, straightforward fact - a rhetorical question </a:t>
            </a:r>
            <a:endParaRPr lang="en-US" altLang="en-US" smtClean="0"/>
          </a:p>
        </p:txBody>
      </p:sp>
      <p:sp>
        <p:nvSpPr>
          <p:cNvPr id="27654" name="Rectangle 6"/>
          <p:cNvSpPr>
            <a:spLocks noChangeArrowheads="1"/>
          </p:cNvSpPr>
          <p:nvPr/>
        </p:nvSpPr>
        <p:spPr bwMode="auto">
          <a:xfrm>
            <a:off x="4724400" y="1524000"/>
            <a:ext cx="4191000" cy="4648200"/>
          </a:xfrm>
          <a:prstGeom prst="rect">
            <a:avLst/>
          </a:prstGeom>
          <a:noFill/>
          <a:ln w="12700">
            <a:solidFill>
              <a:schemeClr val="tx1"/>
            </a:solidFill>
            <a:miter lim="800000"/>
            <a:headEnd/>
            <a:tailEnd/>
          </a:ln>
        </p:spPr>
        <p:txBody>
          <a:bodyPr wrap="none" anchor="ctr"/>
          <a:lstStyle/>
          <a:p>
            <a:pPr>
              <a:defRPr/>
            </a:pPr>
            <a:endParaRPr lang="en-US"/>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algn="ctr"/>
            <a:r>
              <a:rPr lang="en-US" sz="2400" b="1" smtClean="0">
                <a:solidFill>
                  <a:schemeClr val="bg1"/>
                </a:solidFill>
              </a:rPr>
              <a:t>Essential Questions </a:t>
            </a:r>
            <a:br>
              <a:rPr lang="en-US" sz="2400" b="1" smtClean="0">
                <a:solidFill>
                  <a:schemeClr val="bg1"/>
                </a:solidFill>
              </a:rPr>
            </a:br>
            <a:r>
              <a:rPr lang="en-US" sz="2400" b="1" smtClean="0">
                <a:solidFill>
                  <a:schemeClr val="bg1"/>
                </a:solidFill>
              </a:rPr>
              <a:t>&amp;</a:t>
            </a:r>
            <a:br>
              <a:rPr lang="en-US" sz="2400" b="1" smtClean="0">
                <a:solidFill>
                  <a:schemeClr val="bg1"/>
                </a:solidFill>
              </a:rPr>
            </a:br>
            <a:r>
              <a:rPr lang="en-US" sz="2400" b="1" smtClean="0">
                <a:solidFill>
                  <a:schemeClr val="bg1"/>
                </a:solidFill>
              </a:rPr>
              <a:t>    Six Facets of Understanding</a:t>
            </a:r>
          </a:p>
        </p:txBody>
      </p:sp>
      <p:sp>
        <p:nvSpPr>
          <p:cNvPr id="46083" name="AutoShape 3"/>
          <p:cNvSpPr>
            <a:spLocks noChangeArrowheads="1"/>
          </p:cNvSpPr>
          <p:nvPr/>
        </p:nvSpPr>
        <p:spPr bwMode="auto">
          <a:xfrm>
            <a:off x="1524000" y="1447800"/>
            <a:ext cx="6172200" cy="4800600"/>
          </a:xfrm>
          <a:prstGeom prst="hexagon">
            <a:avLst>
              <a:gd name="adj" fmla="val 32143"/>
              <a:gd name="vf" fmla="val 115470"/>
            </a:avLst>
          </a:prstGeom>
          <a:solidFill>
            <a:schemeClr val="folHlink"/>
          </a:solidFill>
          <a:ln w="9525">
            <a:solidFill>
              <a:schemeClr val="tx1"/>
            </a:solidFill>
            <a:miter lim="800000"/>
            <a:headEnd/>
            <a:tailEnd/>
          </a:ln>
          <a:effectLst/>
        </p:spPr>
        <p:txBody>
          <a:bodyPr wrap="none" anchor="ctr"/>
          <a:lstStyle/>
          <a:p>
            <a:endParaRPr lang="en-US"/>
          </a:p>
        </p:txBody>
      </p:sp>
      <p:sp>
        <p:nvSpPr>
          <p:cNvPr id="46084" name="Line 4"/>
          <p:cNvSpPr>
            <a:spLocks noChangeShapeType="1"/>
          </p:cNvSpPr>
          <p:nvPr/>
        </p:nvSpPr>
        <p:spPr bwMode="auto">
          <a:xfrm>
            <a:off x="1600200" y="3886200"/>
            <a:ext cx="6096000" cy="0"/>
          </a:xfrm>
          <a:prstGeom prst="line">
            <a:avLst/>
          </a:prstGeom>
          <a:noFill/>
          <a:ln w="9525">
            <a:solidFill>
              <a:schemeClr val="tx1"/>
            </a:solidFill>
            <a:round/>
            <a:headEnd/>
            <a:tailEnd/>
          </a:ln>
          <a:effectLst/>
        </p:spPr>
        <p:txBody>
          <a:bodyPr/>
          <a:lstStyle/>
          <a:p>
            <a:endParaRPr lang="en-US"/>
          </a:p>
        </p:txBody>
      </p:sp>
      <p:sp>
        <p:nvSpPr>
          <p:cNvPr id="46085" name="Line 5"/>
          <p:cNvSpPr>
            <a:spLocks noChangeShapeType="1"/>
          </p:cNvSpPr>
          <p:nvPr/>
        </p:nvSpPr>
        <p:spPr bwMode="auto">
          <a:xfrm>
            <a:off x="3124200" y="1524000"/>
            <a:ext cx="2971800" cy="4648200"/>
          </a:xfrm>
          <a:prstGeom prst="line">
            <a:avLst/>
          </a:prstGeom>
          <a:noFill/>
          <a:ln w="9525">
            <a:solidFill>
              <a:schemeClr val="tx1"/>
            </a:solidFill>
            <a:round/>
            <a:headEnd/>
            <a:tailEnd/>
          </a:ln>
          <a:effectLst/>
        </p:spPr>
        <p:txBody>
          <a:bodyPr/>
          <a:lstStyle/>
          <a:p>
            <a:endParaRPr lang="en-US"/>
          </a:p>
        </p:txBody>
      </p:sp>
      <p:sp>
        <p:nvSpPr>
          <p:cNvPr id="46086" name="Line 6"/>
          <p:cNvSpPr>
            <a:spLocks noChangeShapeType="1"/>
          </p:cNvSpPr>
          <p:nvPr/>
        </p:nvSpPr>
        <p:spPr bwMode="auto">
          <a:xfrm flipH="1">
            <a:off x="3200400" y="1524000"/>
            <a:ext cx="2971800" cy="4648200"/>
          </a:xfrm>
          <a:prstGeom prst="line">
            <a:avLst/>
          </a:prstGeom>
          <a:noFill/>
          <a:ln w="9525">
            <a:solidFill>
              <a:schemeClr val="tx1"/>
            </a:solidFill>
            <a:round/>
            <a:headEnd/>
            <a:tailEnd/>
          </a:ln>
          <a:effectLst/>
        </p:spPr>
        <p:txBody>
          <a:bodyPr/>
          <a:lstStyle/>
          <a:p>
            <a:endParaRPr lang="en-US"/>
          </a:p>
        </p:txBody>
      </p:sp>
      <p:sp>
        <p:nvSpPr>
          <p:cNvPr id="46087" name="WordArt 7"/>
          <p:cNvSpPr>
            <a:spLocks noChangeArrowheads="1" noChangeShapeType="1" noTextEdit="1"/>
          </p:cNvSpPr>
          <p:nvPr/>
        </p:nvSpPr>
        <p:spPr bwMode="auto">
          <a:xfrm>
            <a:off x="3962400" y="2133600"/>
            <a:ext cx="1447800" cy="266700"/>
          </a:xfrm>
          <a:prstGeom prst="rect">
            <a:avLst/>
          </a:prstGeom>
        </p:spPr>
        <p:txBody>
          <a:bodyPr wrap="none" fromWordArt="1">
            <a:prstTxWarp prst="textPlain">
              <a:avLst>
                <a:gd name="adj" fmla="val 50000"/>
              </a:avLst>
            </a:prstTxWarp>
          </a:bodyPr>
          <a:lstStyle/>
          <a:p>
            <a:r>
              <a:rPr lang="en-US" sz="3600" kern="10">
                <a:ln w="9525">
                  <a:solidFill>
                    <a:srgbClr val="000000"/>
                  </a:solidFill>
                  <a:round/>
                  <a:headEnd/>
                  <a:tailEnd/>
                </a:ln>
                <a:solidFill>
                  <a:srgbClr val="FFFFFF"/>
                </a:solidFill>
                <a:effectLst/>
                <a:latin typeface="Arial Black"/>
              </a:rPr>
              <a:t>Explain</a:t>
            </a:r>
          </a:p>
        </p:txBody>
      </p:sp>
      <p:sp>
        <p:nvSpPr>
          <p:cNvPr id="46088" name="WordArt 8"/>
          <p:cNvSpPr>
            <a:spLocks noChangeArrowheads="1" noChangeShapeType="1" noTextEdit="1"/>
          </p:cNvSpPr>
          <p:nvPr/>
        </p:nvSpPr>
        <p:spPr bwMode="auto">
          <a:xfrm>
            <a:off x="2286000" y="2743200"/>
            <a:ext cx="1628775" cy="685800"/>
          </a:xfrm>
          <a:prstGeom prst="rect">
            <a:avLst/>
          </a:prstGeom>
        </p:spPr>
        <p:txBody>
          <a:bodyPr wrap="none" fromWordArt="1">
            <a:prstTxWarp prst="textPlain">
              <a:avLst>
                <a:gd name="adj" fmla="val 50000"/>
              </a:avLst>
            </a:prstTxWarp>
          </a:bodyPr>
          <a:lstStyle/>
          <a:p>
            <a:r>
              <a:rPr lang="en-US" sz="3600" kern="10">
                <a:ln w="9525">
                  <a:solidFill>
                    <a:srgbClr val="000000"/>
                  </a:solidFill>
                  <a:round/>
                  <a:headEnd/>
                  <a:tailEnd/>
                </a:ln>
                <a:solidFill>
                  <a:srgbClr val="FFFFFF"/>
                </a:solidFill>
                <a:effectLst/>
                <a:latin typeface="Arial Black"/>
              </a:rPr>
              <a:t>Self</a:t>
            </a:r>
          </a:p>
          <a:p>
            <a:r>
              <a:rPr lang="en-US" sz="3600" kern="10">
                <a:ln w="9525">
                  <a:solidFill>
                    <a:srgbClr val="000000"/>
                  </a:solidFill>
                  <a:round/>
                  <a:headEnd/>
                  <a:tailEnd/>
                </a:ln>
                <a:solidFill>
                  <a:srgbClr val="FFFFFF"/>
                </a:solidFill>
                <a:effectLst/>
                <a:latin typeface="Arial Black"/>
              </a:rPr>
              <a:t>Knowledge</a:t>
            </a:r>
          </a:p>
        </p:txBody>
      </p:sp>
      <p:sp>
        <p:nvSpPr>
          <p:cNvPr id="46089" name="WordArt 9"/>
          <p:cNvSpPr>
            <a:spLocks noChangeArrowheads="1" noChangeShapeType="1" noTextEdit="1"/>
          </p:cNvSpPr>
          <p:nvPr/>
        </p:nvSpPr>
        <p:spPr bwMode="auto">
          <a:xfrm>
            <a:off x="3733800" y="5334000"/>
            <a:ext cx="1981200" cy="457200"/>
          </a:xfrm>
          <a:prstGeom prst="rect">
            <a:avLst/>
          </a:prstGeom>
        </p:spPr>
        <p:txBody>
          <a:bodyPr wrap="none" fromWordArt="1">
            <a:prstTxWarp prst="textPlain">
              <a:avLst>
                <a:gd name="adj" fmla="val 50000"/>
              </a:avLst>
            </a:prstTxWarp>
          </a:bodyPr>
          <a:lstStyle/>
          <a:p>
            <a:r>
              <a:rPr lang="en-US" sz="3600" kern="10">
                <a:ln w="9525">
                  <a:solidFill>
                    <a:srgbClr val="000000"/>
                  </a:solidFill>
                  <a:round/>
                  <a:headEnd/>
                  <a:tailEnd/>
                </a:ln>
                <a:solidFill>
                  <a:srgbClr val="FFFFFF"/>
                </a:solidFill>
                <a:effectLst/>
                <a:latin typeface="Arial Black"/>
              </a:rPr>
              <a:t>Perspective</a:t>
            </a:r>
          </a:p>
        </p:txBody>
      </p:sp>
      <p:sp>
        <p:nvSpPr>
          <p:cNvPr id="46090" name="WordArt 10"/>
          <p:cNvSpPr>
            <a:spLocks noChangeArrowheads="1" noChangeShapeType="1" noTextEdit="1"/>
          </p:cNvSpPr>
          <p:nvPr/>
        </p:nvSpPr>
        <p:spPr bwMode="auto">
          <a:xfrm>
            <a:off x="5486400" y="2819400"/>
            <a:ext cx="1447800" cy="266700"/>
          </a:xfrm>
          <a:prstGeom prst="rect">
            <a:avLst/>
          </a:prstGeom>
        </p:spPr>
        <p:txBody>
          <a:bodyPr wrap="none" fromWordArt="1">
            <a:prstTxWarp prst="textPlain">
              <a:avLst>
                <a:gd name="adj" fmla="val 50000"/>
              </a:avLst>
            </a:prstTxWarp>
          </a:bodyPr>
          <a:lstStyle/>
          <a:p>
            <a:r>
              <a:rPr lang="en-US" sz="3600" kern="10">
                <a:ln w="9525">
                  <a:solidFill>
                    <a:srgbClr val="000000"/>
                  </a:solidFill>
                  <a:round/>
                  <a:headEnd/>
                  <a:tailEnd/>
                </a:ln>
                <a:solidFill>
                  <a:srgbClr val="FFFFFF"/>
                </a:solidFill>
                <a:effectLst/>
                <a:latin typeface="Arial Black"/>
              </a:rPr>
              <a:t>Interpret</a:t>
            </a:r>
          </a:p>
        </p:txBody>
      </p:sp>
      <p:sp>
        <p:nvSpPr>
          <p:cNvPr id="46091" name="WordArt 11"/>
          <p:cNvSpPr>
            <a:spLocks noChangeArrowheads="1" noChangeShapeType="1" noTextEdit="1"/>
          </p:cNvSpPr>
          <p:nvPr/>
        </p:nvSpPr>
        <p:spPr bwMode="auto">
          <a:xfrm>
            <a:off x="5638800" y="4495800"/>
            <a:ext cx="1371600" cy="228600"/>
          </a:xfrm>
          <a:prstGeom prst="rect">
            <a:avLst/>
          </a:prstGeom>
        </p:spPr>
        <p:txBody>
          <a:bodyPr wrap="none" fromWordArt="1">
            <a:prstTxWarp prst="textPlain">
              <a:avLst>
                <a:gd name="adj" fmla="val 50000"/>
              </a:avLst>
            </a:prstTxWarp>
          </a:bodyPr>
          <a:lstStyle/>
          <a:p>
            <a:r>
              <a:rPr lang="en-US" sz="3600" kern="10">
                <a:ln w="9525">
                  <a:solidFill>
                    <a:srgbClr val="000000"/>
                  </a:solidFill>
                  <a:round/>
                  <a:headEnd/>
                  <a:tailEnd/>
                </a:ln>
                <a:solidFill>
                  <a:srgbClr val="FFFFFF"/>
                </a:solidFill>
                <a:effectLst/>
                <a:latin typeface="Arial Black"/>
              </a:rPr>
              <a:t>Apply</a:t>
            </a:r>
          </a:p>
        </p:txBody>
      </p:sp>
      <p:sp>
        <p:nvSpPr>
          <p:cNvPr id="46092" name="WordArt 12"/>
          <p:cNvSpPr>
            <a:spLocks noChangeArrowheads="1" noChangeShapeType="1" noTextEdit="1"/>
          </p:cNvSpPr>
          <p:nvPr/>
        </p:nvSpPr>
        <p:spPr bwMode="auto">
          <a:xfrm>
            <a:off x="2209800" y="4495800"/>
            <a:ext cx="1600200" cy="304800"/>
          </a:xfrm>
          <a:prstGeom prst="rect">
            <a:avLst/>
          </a:prstGeom>
        </p:spPr>
        <p:txBody>
          <a:bodyPr wrap="none" fromWordArt="1">
            <a:prstTxWarp prst="textPlain">
              <a:avLst>
                <a:gd name="adj" fmla="val 50000"/>
              </a:avLst>
            </a:prstTxWarp>
          </a:bodyPr>
          <a:lstStyle/>
          <a:p>
            <a:r>
              <a:rPr lang="en-US" sz="3600" kern="10">
                <a:ln w="9525">
                  <a:solidFill>
                    <a:srgbClr val="000000"/>
                  </a:solidFill>
                  <a:round/>
                  <a:headEnd/>
                  <a:tailEnd/>
                </a:ln>
                <a:solidFill>
                  <a:srgbClr val="FFFFFF"/>
                </a:solidFill>
                <a:effectLst/>
                <a:latin typeface="Arial Black"/>
              </a:rPr>
              <a:t>Empathize</a:t>
            </a:r>
          </a:p>
        </p:txBody>
      </p:sp>
      <p:sp>
        <p:nvSpPr>
          <p:cNvPr id="46093" name="Text Box 13"/>
          <p:cNvSpPr txBox="1">
            <a:spLocks noChangeArrowheads="1"/>
          </p:cNvSpPr>
          <p:nvPr/>
        </p:nvSpPr>
        <p:spPr bwMode="auto">
          <a:xfrm>
            <a:off x="3200400" y="3657600"/>
            <a:ext cx="3200400" cy="466725"/>
          </a:xfrm>
          <a:prstGeom prst="rect">
            <a:avLst/>
          </a:prstGeom>
          <a:solidFill>
            <a:srgbClr val="FFFF00"/>
          </a:solidFill>
          <a:ln w="9525">
            <a:solidFill>
              <a:srgbClr val="000000"/>
            </a:solidFill>
            <a:miter lim="800000"/>
            <a:headEnd/>
            <a:tailEnd/>
          </a:ln>
          <a:effectLst/>
        </p:spPr>
        <p:txBody>
          <a:bodyPr>
            <a:spAutoFit/>
          </a:bodyPr>
          <a:lstStyle/>
          <a:p>
            <a:pPr eaLnBrk="1" hangingPunct="1">
              <a:spcBef>
                <a:spcPct val="50000"/>
              </a:spcBef>
            </a:pPr>
            <a:r>
              <a:rPr lang="en-US" sz="2400" b="1">
                <a:solidFill>
                  <a:srgbClr val="000000"/>
                </a:solidFill>
                <a:effectLst>
                  <a:outerShdw blurRad="38100" dist="38100" dir="2700000" algn="tl">
                    <a:srgbClr val="FFFFFF"/>
                  </a:outerShdw>
                </a:effectLst>
                <a:latin typeface="Times New Roman" pitchFamily="18" charset="0"/>
                <a:cs typeface="Arial" charset="0"/>
              </a:rPr>
              <a:t>UNDERSTANDING</a:t>
            </a:r>
          </a:p>
        </p:txBody>
      </p:sp>
      <p:sp>
        <p:nvSpPr>
          <p:cNvPr id="46095" name="Text Box 15"/>
          <p:cNvSpPr txBox="1">
            <a:spLocks noChangeArrowheads="1"/>
          </p:cNvSpPr>
          <p:nvPr/>
        </p:nvSpPr>
        <p:spPr bwMode="auto">
          <a:xfrm>
            <a:off x="419100" y="1524000"/>
            <a:ext cx="2419350" cy="641350"/>
          </a:xfrm>
          <a:prstGeom prst="rect">
            <a:avLst/>
          </a:prstGeom>
          <a:solidFill>
            <a:srgbClr val="FFFF00"/>
          </a:solidFill>
          <a:ln w="9525">
            <a:noFill/>
            <a:miter lim="800000"/>
            <a:headEnd/>
            <a:tailEnd/>
          </a:ln>
          <a:effectLst/>
        </p:spPr>
        <p:txBody>
          <a:bodyPr wrap="none">
            <a:spAutoFit/>
          </a:bodyPr>
          <a:lstStyle/>
          <a:p>
            <a:r>
              <a:rPr lang="en-US">
                <a:effectLst>
                  <a:outerShdw blurRad="38100" dist="38100" dir="2700000" algn="tl">
                    <a:srgbClr val="FFFFFF"/>
                  </a:outerShdw>
                </a:effectLst>
              </a:rPr>
              <a:t>Let’s look at page 120</a:t>
            </a:r>
          </a:p>
          <a:p>
            <a:r>
              <a:rPr lang="en-US">
                <a:effectLst>
                  <a:outerShdw blurRad="38100" dist="38100" dir="2700000" algn="tl">
                    <a:srgbClr val="FFFFFF"/>
                  </a:outerShdw>
                </a:effectLst>
              </a:rPr>
              <a:t>to put it all together </a:t>
            </a:r>
          </a:p>
        </p:txBody>
      </p:sp>
      <p:pic>
        <p:nvPicPr>
          <p:cNvPr id="46096" name="Picture 6" descr="C:\Users\Dr. Deborah De Luca\AppData\Local\Microsoft\Windows\Temporary Internet Files\Content.IE5\XXY8M265\MCj04344110000[1].wmf"/>
          <p:cNvPicPr>
            <a:picLocks noGrp="1" noChangeAspect="1" noChangeArrowheads="1"/>
          </p:cNvPicPr>
          <p:nvPr>
            <p:ph idx="1"/>
          </p:nvPr>
        </p:nvPicPr>
        <p:blipFill>
          <a:blip r:embed="rId2" cstate="print"/>
          <a:srcRect/>
          <a:stretch>
            <a:fillRect/>
          </a:stretch>
        </p:blipFill>
        <p:spPr>
          <a:xfrm>
            <a:off x="7010400" y="1371600"/>
            <a:ext cx="1625600" cy="1828800"/>
          </a:xfrm>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6087"/>
                                        </p:tgtEl>
                                        <p:attrNameLst>
                                          <p:attrName>style.visibility</p:attrName>
                                        </p:attrNameLst>
                                      </p:cBhvr>
                                      <p:to>
                                        <p:strVal val="visible"/>
                                      </p:to>
                                    </p:set>
                                    <p:anim calcmode="lin" valueType="num">
                                      <p:cBhvr additive="base">
                                        <p:cTn id="7" dur="1000" fill="hold"/>
                                        <p:tgtEl>
                                          <p:spTgt spid="46087"/>
                                        </p:tgtEl>
                                        <p:attrNameLst>
                                          <p:attrName>ppt_x</p:attrName>
                                        </p:attrNameLst>
                                      </p:cBhvr>
                                      <p:tavLst>
                                        <p:tav tm="0">
                                          <p:val>
                                            <p:strVal val="#ppt_x"/>
                                          </p:val>
                                        </p:tav>
                                        <p:tav tm="100000">
                                          <p:val>
                                            <p:strVal val="#ppt_x"/>
                                          </p:val>
                                        </p:tav>
                                      </p:tavLst>
                                    </p:anim>
                                    <p:anim calcmode="lin" valueType="num">
                                      <p:cBhvr additive="base">
                                        <p:cTn id="8" dur="1000" fill="hold"/>
                                        <p:tgtEl>
                                          <p:spTgt spid="46087"/>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grpId="0" nodeType="clickEffect">
                                  <p:stCondLst>
                                    <p:cond delay="0"/>
                                  </p:stCondLst>
                                  <p:childTnLst>
                                    <p:set>
                                      <p:cBhvr>
                                        <p:cTn id="12" dur="1" fill="hold">
                                          <p:stCondLst>
                                            <p:cond delay="0"/>
                                          </p:stCondLst>
                                        </p:cTn>
                                        <p:tgtEl>
                                          <p:spTgt spid="46090"/>
                                        </p:tgtEl>
                                        <p:attrNameLst>
                                          <p:attrName>style.visibility</p:attrName>
                                        </p:attrNameLst>
                                      </p:cBhvr>
                                      <p:to>
                                        <p:strVal val="visible"/>
                                      </p:to>
                                    </p:set>
                                    <p:anim calcmode="lin" valueType="num">
                                      <p:cBhvr additive="base">
                                        <p:cTn id="13" dur="1000" fill="hold"/>
                                        <p:tgtEl>
                                          <p:spTgt spid="46090"/>
                                        </p:tgtEl>
                                        <p:attrNameLst>
                                          <p:attrName>ppt_x</p:attrName>
                                        </p:attrNameLst>
                                      </p:cBhvr>
                                      <p:tavLst>
                                        <p:tav tm="0">
                                          <p:val>
                                            <p:strVal val="1+#ppt_w/2"/>
                                          </p:val>
                                        </p:tav>
                                        <p:tav tm="100000">
                                          <p:val>
                                            <p:strVal val="#ppt_x"/>
                                          </p:val>
                                        </p:tav>
                                      </p:tavLst>
                                    </p:anim>
                                    <p:anim calcmode="lin" valueType="num">
                                      <p:cBhvr additive="base">
                                        <p:cTn id="14" dur="1000" fill="hold"/>
                                        <p:tgtEl>
                                          <p:spTgt spid="46090"/>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6" fill="hold" grpId="0" nodeType="clickEffect">
                                  <p:stCondLst>
                                    <p:cond delay="0"/>
                                  </p:stCondLst>
                                  <p:childTnLst>
                                    <p:set>
                                      <p:cBhvr>
                                        <p:cTn id="18" dur="1" fill="hold">
                                          <p:stCondLst>
                                            <p:cond delay="0"/>
                                          </p:stCondLst>
                                        </p:cTn>
                                        <p:tgtEl>
                                          <p:spTgt spid="46091"/>
                                        </p:tgtEl>
                                        <p:attrNameLst>
                                          <p:attrName>style.visibility</p:attrName>
                                        </p:attrNameLst>
                                      </p:cBhvr>
                                      <p:to>
                                        <p:strVal val="visible"/>
                                      </p:to>
                                    </p:set>
                                    <p:anim calcmode="lin" valueType="num">
                                      <p:cBhvr additive="base">
                                        <p:cTn id="19" dur="1000" fill="hold"/>
                                        <p:tgtEl>
                                          <p:spTgt spid="46091"/>
                                        </p:tgtEl>
                                        <p:attrNameLst>
                                          <p:attrName>ppt_x</p:attrName>
                                        </p:attrNameLst>
                                      </p:cBhvr>
                                      <p:tavLst>
                                        <p:tav tm="0">
                                          <p:val>
                                            <p:strVal val="1+#ppt_w/2"/>
                                          </p:val>
                                        </p:tav>
                                        <p:tav tm="100000">
                                          <p:val>
                                            <p:strVal val="#ppt_x"/>
                                          </p:val>
                                        </p:tav>
                                      </p:tavLst>
                                    </p:anim>
                                    <p:anim calcmode="lin" valueType="num">
                                      <p:cBhvr additive="base">
                                        <p:cTn id="20" dur="1000" fill="hold"/>
                                        <p:tgtEl>
                                          <p:spTgt spid="4609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6089"/>
                                        </p:tgtEl>
                                        <p:attrNameLst>
                                          <p:attrName>style.visibility</p:attrName>
                                        </p:attrNameLst>
                                      </p:cBhvr>
                                      <p:to>
                                        <p:strVal val="visible"/>
                                      </p:to>
                                    </p:set>
                                    <p:anim calcmode="lin" valueType="num">
                                      <p:cBhvr additive="base">
                                        <p:cTn id="25" dur="1000" fill="hold"/>
                                        <p:tgtEl>
                                          <p:spTgt spid="46089"/>
                                        </p:tgtEl>
                                        <p:attrNameLst>
                                          <p:attrName>ppt_x</p:attrName>
                                        </p:attrNameLst>
                                      </p:cBhvr>
                                      <p:tavLst>
                                        <p:tav tm="0">
                                          <p:val>
                                            <p:strVal val="#ppt_x"/>
                                          </p:val>
                                        </p:tav>
                                        <p:tav tm="100000">
                                          <p:val>
                                            <p:strVal val="#ppt_x"/>
                                          </p:val>
                                        </p:tav>
                                      </p:tavLst>
                                    </p:anim>
                                    <p:anim calcmode="lin" valueType="num">
                                      <p:cBhvr additive="base">
                                        <p:cTn id="26" dur="1000" fill="hold"/>
                                        <p:tgtEl>
                                          <p:spTgt spid="4608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2" fill="hold" grpId="0" nodeType="clickEffect">
                                  <p:stCondLst>
                                    <p:cond delay="0"/>
                                  </p:stCondLst>
                                  <p:childTnLst>
                                    <p:set>
                                      <p:cBhvr>
                                        <p:cTn id="30" dur="1" fill="hold">
                                          <p:stCondLst>
                                            <p:cond delay="0"/>
                                          </p:stCondLst>
                                        </p:cTn>
                                        <p:tgtEl>
                                          <p:spTgt spid="46092"/>
                                        </p:tgtEl>
                                        <p:attrNameLst>
                                          <p:attrName>style.visibility</p:attrName>
                                        </p:attrNameLst>
                                      </p:cBhvr>
                                      <p:to>
                                        <p:strVal val="visible"/>
                                      </p:to>
                                    </p:set>
                                    <p:anim calcmode="lin" valueType="num">
                                      <p:cBhvr additive="base">
                                        <p:cTn id="31" dur="1000" fill="hold"/>
                                        <p:tgtEl>
                                          <p:spTgt spid="46092"/>
                                        </p:tgtEl>
                                        <p:attrNameLst>
                                          <p:attrName>ppt_x</p:attrName>
                                        </p:attrNameLst>
                                      </p:cBhvr>
                                      <p:tavLst>
                                        <p:tav tm="0">
                                          <p:val>
                                            <p:strVal val="0-#ppt_w/2"/>
                                          </p:val>
                                        </p:tav>
                                        <p:tav tm="100000">
                                          <p:val>
                                            <p:strVal val="#ppt_x"/>
                                          </p:val>
                                        </p:tav>
                                      </p:tavLst>
                                    </p:anim>
                                    <p:anim calcmode="lin" valueType="num">
                                      <p:cBhvr additive="base">
                                        <p:cTn id="32" dur="1000" fill="hold"/>
                                        <p:tgtEl>
                                          <p:spTgt spid="4609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9" fill="hold" grpId="0" nodeType="clickEffect">
                                  <p:stCondLst>
                                    <p:cond delay="0"/>
                                  </p:stCondLst>
                                  <p:childTnLst>
                                    <p:set>
                                      <p:cBhvr>
                                        <p:cTn id="36" dur="1" fill="hold">
                                          <p:stCondLst>
                                            <p:cond delay="0"/>
                                          </p:stCondLst>
                                        </p:cTn>
                                        <p:tgtEl>
                                          <p:spTgt spid="46088"/>
                                        </p:tgtEl>
                                        <p:attrNameLst>
                                          <p:attrName>style.visibility</p:attrName>
                                        </p:attrNameLst>
                                      </p:cBhvr>
                                      <p:to>
                                        <p:strVal val="visible"/>
                                      </p:to>
                                    </p:set>
                                    <p:anim calcmode="lin" valueType="num">
                                      <p:cBhvr additive="base">
                                        <p:cTn id="37" dur="500" fill="hold"/>
                                        <p:tgtEl>
                                          <p:spTgt spid="46088"/>
                                        </p:tgtEl>
                                        <p:attrNameLst>
                                          <p:attrName>ppt_x</p:attrName>
                                        </p:attrNameLst>
                                      </p:cBhvr>
                                      <p:tavLst>
                                        <p:tav tm="0">
                                          <p:val>
                                            <p:strVal val="0-#ppt_w/2"/>
                                          </p:val>
                                        </p:tav>
                                        <p:tav tm="100000">
                                          <p:val>
                                            <p:strVal val="#ppt_x"/>
                                          </p:val>
                                        </p:tav>
                                      </p:tavLst>
                                    </p:anim>
                                    <p:anim calcmode="lin" valueType="num">
                                      <p:cBhvr additive="base">
                                        <p:cTn id="38" dur="500" fill="hold"/>
                                        <p:tgtEl>
                                          <p:spTgt spid="46088"/>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5" presetClass="entr" presetSubtype="0" fill="hold" grpId="0" nodeType="clickEffect">
                                  <p:stCondLst>
                                    <p:cond delay="0"/>
                                  </p:stCondLst>
                                  <p:iterate type="lt">
                                    <p:tmPct val="10000"/>
                                  </p:iterate>
                                  <p:childTnLst>
                                    <p:set>
                                      <p:cBhvr>
                                        <p:cTn id="42" dur="1" fill="hold">
                                          <p:stCondLst>
                                            <p:cond delay="0"/>
                                          </p:stCondLst>
                                        </p:cTn>
                                        <p:tgtEl>
                                          <p:spTgt spid="46093"/>
                                        </p:tgtEl>
                                        <p:attrNameLst>
                                          <p:attrName>style.visibility</p:attrName>
                                        </p:attrNameLst>
                                      </p:cBhvr>
                                      <p:to>
                                        <p:strVal val="visible"/>
                                      </p:to>
                                    </p:set>
                                    <p:animEffect transition="in" filter="fade">
                                      <p:cBhvr>
                                        <p:cTn id="43" dur="2000"/>
                                        <p:tgtEl>
                                          <p:spTgt spid="46093"/>
                                        </p:tgtEl>
                                      </p:cBhvr>
                                    </p:animEffect>
                                    <p:anim calcmode="lin" valueType="num">
                                      <p:cBhvr>
                                        <p:cTn id="44" dur="2000" fill="hold"/>
                                        <p:tgtEl>
                                          <p:spTgt spid="46093"/>
                                        </p:tgtEl>
                                        <p:attrNameLst>
                                          <p:attrName>ppt_w</p:attrName>
                                        </p:attrNameLst>
                                      </p:cBhvr>
                                      <p:tavLst>
                                        <p:tav tm="0" fmla="#ppt_w*sin(2.5*pi*$)">
                                          <p:val>
                                            <p:fltVal val="0"/>
                                          </p:val>
                                        </p:tav>
                                        <p:tav tm="100000">
                                          <p:val>
                                            <p:fltVal val="1"/>
                                          </p:val>
                                        </p:tav>
                                      </p:tavLst>
                                    </p:anim>
                                    <p:anim calcmode="lin" valueType="num">
                                      <p:cBhvr>
                                        <p:cTn id="45" dur="2000" fill="hold"/>
                                        <p:tgtEl>
                                          <p:spTgt spid="4609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7" grpId="0" animBg="1"/>
      <p:bldP spid="46088" grpId="0" animBg="1"/>
      <p:bldP spid="46089" grpId="0" animBg="1"/>
      <p:bldP spid="46090" grpId="0" animBg="1"/>
      <p:bldP spid="46091" grpId="0" animBg="1"/>
      <p:bldP spid="46092" grpId="0" animBg="1"/>
      <p:bldP spid="4609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algn="ctr"/>
            <a:r>
              <a:rPr lang="en-US" smtClean="0"/>
              <a:t>Bloom’s Taxonomy </a:t>
            </a:r>
          </a:p>
        </p:txBody>
      </p:sp>
      <p:sp>
        <p:nvSpPr>
          <p:cNvPr id="19461" name="AutoShape 5"/>
          <p:cNvSpPr>
            <a:spLocks noChangeArrowheads="1"/>
          </p:cNvSpPr>
          <p:nvPr/>
        </p:nvSpPr>
        <p:spPr bwMode="auto">
          <a:xfrm>
            <a:off x="2819400" y="1295400"/>
            <a:ext cx="2895600" cy="5562600"/>
          </a:xfrm>
          <a:prstGeom prst="upArrow">
            <a:avLst>
              <a:gd name="adj1" fmla="val 50000"/>
              <a:gd name="adj2" fmla="val 48026"/>
            </a:avLst>
          </a:prstGeom>
          <a:gradFill rotWithShape="1">
            <a:gsLst>
              <a:gs pos="0">
                <a:schemeClr val="accent1"/>
              </a:gs>
              <a:gs pos="50000">
                <a:srgbClr val="BBDDFF"/>
              </a:gs>
              <a:gs pos="100000">
                <a:schemeClr val="accent1"/>
              </a:gs>
            </a:gsLst>
            <a:lin ang="0" scaled="1"/>
          </a:gradFill>
          <a:ln w="9525">
            <a:solidFill>
              <a:schemeClr val="tx1"/>
            </a:solidFill>
            <a:miter lim="800000"/>
            <a:headEnd/>
            <a:tailEnd/>
          </a:ln>
          <a:effectLst/>
        </p:spPr>
        <p:txBody>
          <a:bodyPr wrap="none" anchor="ctr"/>
          <a:lstStyle/>
          <a:p>
            <a:endParaRPr lang="en-US"/>
          </a:p>
        </p:txBody>
      </p:sp>
      <p:sp>
        <p:nvSpPr>
          <p:cNvPr id="19462" name="Text Box 6"/>
          <p:cNvSpPr txBox="1">
            <a:spLocks noChangeArrowheads="1"/>
          </p:cNvSpPr>
          <p:nvPr/>
        </p:nvSpPr>
        <p:spPr bwMode="auto">
          <a:xfrm>
            <a:off x="2765425" y="5935663"/>
            <a:ext cx="3330575" cy="366712"/>
          </a:xfrm>
          <a:prstGeom prst="rect">
            <a:avLst/>
          </a:prstGeom>
          <a:noFill/>
          <a:ln w="9525">
            <a:noFill/>
            <a:miter lim="800000"/>
            <a:headEnd/>
            <a:tailEnd/>
          </a:ln>
          <a:effectLst/>
        </p:spPr>
        <p:txBody>
          <a:bodyPr>
            <a:spAutoFit/>
          </a:bodyPr>
          <a:lstStyle/>
          <a:p>
            <a:pPr>
              <a:spcBef>
                <a:spcPct val="50000"/>
              </a:spcBef>
            </a:pPr>
            <a:endParaRPr lang="en-US">
              <a:effectLst>
                <a:outerShdw blurRad="38100" dist="38100" dir="2700000" algn="tl">
                  <a:srgbClr val="C0C0C0"/>
                </a:outerShdw>
              </a:effectLst>
            </a:endParaRPr>
          </a:p>
        </p:txBody>
      </p:sp>
      <p:sp>
        <p:nvSpPr>
          <p:cNvPr id="19463" name="Rectangle 7"/>
          <p:cNvSpPr>
            <a:spLocks noChangeArrowheads="1"/>
          </p:cNvSpPr>
          <p:nvPr/>
        </p:nvSpPr>
        <p:spPr bwMode="auto">
          <a:xfrm>
            <a:off x="762000" y="6127750"/>
            <a:ext cx="7032625" cy="792163"/>
          </a:xfrm>
          <a:prstGeom prst="rect">
            <a:avLst/>
          </a:prstGeom>
          <a:noFill/>
          <a:ln w="9525">
            <a:noFill/>
            <a:miter lim="800000"/>
            <a:headEnd/>
            <a:tailEnd/>
          </a:ln>
          <a:effectLst/>
        </p:spPr>
        <p:txBody>
          <a:bodyPr>
            <a:spAutoFit/>
          </a:bodyPr>
          <a:lstStyle/>
          <a:p>
            <a:r>
              <a:rPr lang="en-US" b="1">
                <a:solidFill>
                  <a:srgbClr val="000099"/>
                </a:solidFill>
                <a:effectLst/>
              </a:rPr>
              <a:t>Remembering</a:t>
            </a:r>
          </a:p>
          <a:p>
            <a:r>
              <a:rPr lang="en-US" sz="1400" b="1">
                <a:effectLst/>
              </a:rPr>
              <a:t>   Recalling information </a:t>
            </a:r>
          </a:p>
          <a:p>
            <a:r>
              <a:rPr lang="en-US" sz="1400" b="1">
                <a:effectLst/>
              </a:rPr>
              <a:t>Recognizing, listing, describing, retrieving, naming, finding</a:t>
            </a:r>
          </a:p>
        </p:txBody>
      </p:sp>
      <p:sp>
        <p:nvSpPr>
          <p:cNvPr id="19466" name="Text Box 10"/>
          <p:cNvSpPr txBox="1">
            <a:spLocks noChangeArrowheads="1"/>
          </p:cNvSpPr>
          <p:nvPr/>
        </p:nvSpPr>
        <p:spPr bwMode="auto">
          <a:xfrm>
            <a:off x="1295400" y="5257800"/>
            <a:ext cx="5854700" cy="792163"/>
          </a:xfrm>
          <a:prstGeom prst="rect">
            <a:avLst/>
          </a:prstGeom>
          <a:noFill/>
          <a:ln w="9525">
            <a:noFill/>
            <a:miter lim="800000"/>
            <a:headEnd/>
            <a:tailEnd/>
          </a:ln>
          <a:effectLst/>
        </p:spPr>
        <p:txBody>
          <a:bodyPr>
            <a:spAutoFit/>
          </a:bodyPr>
          <a:lstStyle/>
          <a:p>
            <a:r>
              <a:rPr lang="en-US" b="1">
                <a:solidFill>
                  <a:srgbClr val="000099"/>
                </a:solidFill>
                <a:effectLst/>
              </a:rPr>
              <a:t>Understanding</a:t>
            </a:r>
          </a:p>
          <a:p>
            <a:r>
              <a:rPr lang="en-US" sz="1400" b="1">
                <a:effectLst/>
              </a:rPr>
              <a:t>Explaining ideas or concepts</a:t>
            </a:r>
          </a:p>
          <a:p>
            <a:r>
              <a:rPr lang="en-US" sz="1400" b="1">
                <a:effectLst/>
              </a:rPr>
              <a:t> Interpreting, summarizing, paraphrasing, classifying, explaining</a:t>
            </a:r>
          </a:p>
        </p:txBody>
      </p:sp>
      <p:sp>
        <p:nvSpPr>
          <p:cNvPr id="19467" name="Text Box 11"/>
          <p:cNvSpPr txBox="1">
            <a:spLocks noChangeArrowheads="1"/>
          </p:cNvSpPr>
          <p:nvPr/>
        </p:nvSpPr>
        <p:spPr bwMode="auto">
          <a:xfrm>
            <a:off x="1295400" y="4343400"/>
            <a:ext cx="6019800" cy="1090613"/>
          </a:xfrm>
          <a:prstGeom prst="rect">
            <a:avLst/>
          </a:prstGeom>
          <a:noFill/>
          <a:ln w="9525">
            <a:noFill/>
            <a:miter lim="800000"/>
            <a:headEnd/>
            <a:tailEnd/>
          </a:ln>
          <a:effectLst/>
        </p:spPr>
        <p:txBody>
          <a:bodyPr>
            <a:spAutoFit/>
          </a:bodyPr>
          <a:lstStyle/>
          <a:p>
            <a:pPr algn="l">
              <a:spcBef>
                <a:spcPct val="20000"/>
              </a:spcBef>
              <a:buClr>
                <a:schemeClr val="hlink"/>
              </a:buClr>
              <a:buSzPct val="80000"/>
              <a:buFont typeface="Wingdings" pitchFamily="2" charset="2"/>
              <a:buNone/>
            </a:pPr>
            <a:r>
              <a:rPr lang="en-US" sz="1400" b="1">
                <a:effectLst/>
              </a:rPr>
              <a:t>                                                </a:t>
            </a:r>
            <a:r>
              <a:rPr lang="en-US" b="1">
                <a:solidFill>
                  <a:srgbClr val="000099"/>
                </a:solidFill>
                <a:effectLst/>
              </a:rPr>
              <a:t>Applying</a:t>
            </a:r>
          </a:p>
          <a:p>
            <a:pPr>
              <a:spcBef>
                <a:spcPct val="20000"/>
              </a:spcBef>
              <a:buClr>
                <a:schemeClr val="hlink"/>
              </a:buClr>
              <a:buSzPct val="80000"/>
              <a:buFont typeface="Wingdings" pitchFamily="2" charset="2"/>
              <a:buNone/>
            </a:pPr>
            <a:r>
              <a:rPr lang="en-US" sz="1400" b="1">
                <a:effectLst/>
              </a:rPr>
              <a:t>Using information in another familiar situation </a:t>
            </a:r>
          </a:p>
          <a:p>
            <a:pPr>
              <a:spcBef>
                <a:spcPct val="20000"/>
              </a:spcBef>
              <a:buClr>
                <a:schemeClr val="hlink"/>
              </a:buClr>
              <a:buSzPct val="80000"/>
              <a:buFont typeface="Wingdings" pitchFamily="2" charset="2"/>
              <a:buNone/>
            </a:pPr>
            <a:r>
              <a:rPr lang="en-US" sz="1400" b="1">
                <a:effectLst/>
              </a:rPr>
              <a:t>Implementing, carrying out, using, executing</a:t>
            </a:r>
            <a:endParaRPr lang="en-US" sz="1400">
              <a:effectLst/>
            </a:endParaRPr>
          </a:p>
          <a:p>
            <a:endParaRPr lang="en-US" sz="1400">
              <a:effectLst>
                <a:outerShdw blurRad="38100" dist="38100" dir="2700000" algn="tl">
                  <a:srgbClr val="C0C0C0"/>
                </a:outerShdw>
              </a:effectLst>
            </a:endParaRPr>
          </a:p>
        </p:txBody>
      </p:sp>
      <p:sp>
        <p:nvSpPr>
          <p:cNvPr id="19468" name="Text Box 12"/>
          <p:cNvSpPr txBox="1">
            <a:spLocks noChangeArrowheads="1"/>
          </p:cNvSpPr>
          <p:nvPr/>
        </p:nvSpPr>
        <p:spPr bwMode="auto">
          <a:xfrm>
            <a:off x="457200" y="3352800"/>
            <a:ext cx="7953375" cy="1090613"/>
          </a:xfrm>
          <a:prstGeom prst="rect">
            <a:avLst/>
          </a:prstGeom>
          <a:noFill/>
          <a:ln w="9525">
            <a:noFill/>
            <a:miter lim="800000"/>
            <a:headEnd/>
            <a:tailEnd/>
          </a:ln>
          <a:effectLst/>
        </p:spPr>
        <p:txBody>
          <a:bodyPr>
            <a:spAutoFit/>
          </a:bodyPr>
          <a:lstStyle/>
          <a:p>
            <a:pPr algn="l">
              <a:spcBef>
                <a:spcPct val="20000"/>
              </a:spcBef>
              <a:buClr>
                <a:schemeClr val="hlink"/>
              </a:buClr>
              <a:buSzPct val="80000"/>
              <a:buFont typeface="Wingdings" pitchFamily="2" charset="2"/>
              <a:buNone/>
            </a:pPr>
            <a:r>
              <a:rPr lang="en-US" sz="1400" b="1">
                <a:effectLst/>
              </a:rPr>
              <a:t>                                                                 </a:t>
            </a:r>
            <a:r>
              <a:rPr lang="en-US" b="1">
                <a:solidFill>
                  <a:srgbClr val="000099"/>
                </a:solidFill>
                <a:effectLst/>
              </a:rPr>
              <a:t>Analyzing</a:t>
            </a:r>
          </a:p>
          <a:p>
            <a:pPr algn="l">
              <a:spcBef>
                <a:spcPct val="20000"/>
              </a:spcBef>
              <a:buClr>
                <a:schemeClr val="hlink"/>
              </a:buClr>
              <a:buSzPct val="80000"/>
              <a:buFont typeface="Wingdings" pitchFamily="2" charset="2"/>
              <a:buNone/>
            </a:pPr>
            <a:r>
              <a:rPr lang="en-US" sz="1400" b="1">
                <a:effectLst/>
              </a:rPr>
              <a:t>          Breaking information into parts to explore understandings and relationships </a:t>
            </a:r>
          </a:p>
          <a:p>
            <a:pPr>
              <a:spcBef>
                <a:spcPct val="20000"/>
              </a:spcBef>
              <a:buClr>
                <a:schemeClr val="hlink"/>
              </a:buClr>
              <a:buSzPct val="80000"/>
              <a:buFont typeface="Wingdings" pitchFamily="2" charset="2"/>
              <a:buNone/>
            </a:pPr>
            <a:r>
              <a:rPr lang="en-US" sz="1400" b="1">
                <a:effectLst/>
              </a:rPr>
              <a:t>Comparing, organizing, deconstructing, interrogating, finding</a:t>
            </a:r>
            <a:endParaRPr lang="en-US" sz="1400">
              <a:effectLst/>
            </a:endParaRPr>
          </a:p>
          <a:p>
            <a:endParaRPr lang="en-US" sz="1400">
              <a:effectLst>
                <a:outerShdw blurRad="38100" dist="38100" dir="2700000" algn="tl">
                  <a:srgbClr val="C0C0C0"/>
                </a:outerShdw>
              </a:effectLst>
            </a:endParaRPr>
          </a:p>
        </p:txBody>
      </p:sp>
      <p:sp>
        <p:nvSpPr>
          <p:cNvPr id="19469" name="Text Box 13"/>
          <p:cNvSpPr txBox="1">
            <a:spLocks noChangeArrowheads="1"/>
          </p:cNvSpPr>
          <p:nvPr/>
        </p:nvSpPr>
        <p:spPr bwMode="auto">
          <a:xfrm>
            <a:off x="609600" y="2286000"/>
            <a:ext cx="7315200" cy="1090613"/>
          </a:xfrm>
          <a:prstGeom prst="rect">
            <a:avLst/>
          </a:prstGeom>
          <a:noFill/>
          <a:ln w="9525">
            <a:noFill/>
            <a:miter lim="800000"/>
            <a:headEnd/>
            <a:tailEnd/>
          </a:ln>
          <a:effectLst/>
        </p:spPr>
        <p:txBody>
          <a:bodyPr>
            <a:spAutoFit/>
          </a:bodyPr>
          <a:lstStyle/>
          <a:p>
            <a:pPr>
              <a:spcBef>
                <a:spcPct val="20000"/>
              </a:spcBef>
              <a:buClr>
                <a:schemeClr val="hlink"/>
              </a:buClr>
              <a:buSzPct val="80000"/>
              <a:buFont typeface="Wingdings" pitchFamily="2" charset="2"/>
              <a:buNone/>
            </a:pPr>
            <a:r>
              <a:rPr lang="en-US" b="1">
                <a:solidFill>
                  <a:srgbClr val="000099"/>
                </a:solidFill>
                <a:effectLst/>
              </a:rPr>
              <a:t>Evaluating </a:t>
            </a:r>
          </a:p>
          <a:p>
            <a:pPr>
              <a:spcBef>
                <a:spcPct val="20000"/>
              </a:spcBef>
              <a:buClr>
                <a:schemeClr val="hlink"/>
              </a:buClr>
              <a:buSzPct val="80000"/>
              <a:buFont typeface="Wingdings" pitchFamily="2" charset="2"/>
              <a:buNone/>
            </a:pPr>
            <a:r>
              <a:rPr lang="en-US" sz="1400" b="1">
                <a:effectLst/>
              </a:rPr>
              <a:t>Justifying a decision or course of action </a:t>
            </a:r>
          </a:p>
          <a:p>
            <a:pPr>
              <a:spcBef>
                <a:spcPct val="20000"/>
              </a:spcBef>
              <a:buClr>
                <a:schemeClr val="hlink"/>
              </a:buClr>
              <a:buSzPct val="80000"/>
              <a:buFont typeface="Wingdings" pitchFamily="2" charset="2"/>
              <a:buNone/>
            </a:pPr>
            <a:r>
              <a:rPr lang="en-US" sz="1400" b="1">
                <a:effectLst/>
              </a:rPr>
              <a:t>Checking, hypothesizing, critiquing, experimenting, judging</a:t>
            </a:r>
            <a:endParaRPr lang="en-US" sz="1400">
              <a:effectLst/>
            </a:endParaRPr>
          </a:p>
          <a:p>
            <a:endParaRPr lang="en-US" sz="1400">
              <a:effectLst>
                <a:outerShdw blurRad="38100" dist="38100" dir="2700000" algn="tl">
                  <a:srgbClr val="C0C0C0"/>
                </a:outerShdw>
              </a:effectLst>
            </a:endParaRPr>
          </a:p>
        </p:txBody>
      </p:sp>
      <p:sp>
        <p:nvSpPr>
          <p:cNvPr id="19470" name="Text Box 14"/>
          <p:cNvSpPr txBox="1">
            <a:spLocks noChangeArrowheads="1"/>
          </p:cNvSpPr>
          <p:nvPr/>
        </p:nvSpPr>
        <p:spPr bwMode="auto">
          <a:xfrm>
            <a:off x="1828800" y="1143000"/>
            <a:ext cx="5486400" cy="1358900"/>
          </a:xfrm>
          <a:prstGeom prst="rect">
            <a:avLst/>
          </a:prstGeom>
          <a:noFill/>
          <a:ln w="9525">
            <a:noFill/>
            <a:miter lim="800000"/>
            <a:headEnd/>
            <a:tailEnd/>
          </a:ln>
          <a:effectLst/>
        </p:spPr>
        <p:txBody>
          <a:bodyPr>
            <a:spAutoFit/>
          </a:bodyPr>
          <a:lstStyle/>
          <a:p>
            <a:pPr>
              <a:spcBef>
                <a:spcPct val="20000"/>
              </a:spcBef>
              <a:buClr>
                <a:schemeClr val="hlink"/>
              </a:buClr>
              <a:buSzPct val="80000"/>
              <a:buFont typeface="Wingdings" pitchFamily="2" charset="2"/>
              <a:buNone/>
            </a:pPr>
            <a:endParaRPr lang="en-US" sz="1400" b="1">
              <a:effectLst/>
            </a:endParaRPr>
          </a:p>
          <a:p>
            <a:pPr algn="l">
              <a:spcBef>
                <a:spcPct val="20000"/>
              </a:spcBef>
              <a:buClr>
                <a:schemeClr val="hlink"/>
              </a:buClr>
              <a:buSzPct val="80000"/>
              <a:buFont typeface="Wingdings" pitchFamily="2" charset="2"/>
              <a:buNone/>
            </a:pPr>
            <a:r>
              <a:rPr lang="en-US" sz="1400" b="1">
                <a:effectLst/>
              </a:rPr>
              <a:t>                                      </a:t>
            </a:r>
            <a:r>
              <a:rPr lang="en-US" b="1">
                <a:solidFill>
                  <a:srgbClr val="000099"/>
                </a:solidFill>
                <a:effectLst/>
              </a:rPr>
              <a:t>Creating</a:t>
            </a:r>
            <a:r>
              <a:rPr lang="en-US" sz="1400" b="1">
                <a:solidFill>
                  <a:srgbClr val="000099"/>
                </a:solidFill>
                <a:effectLst/>
              </a:rPr>
              <a:t> </a:t>
            </a:r>
          </a:p>
          <a:p>
            <a:pPr>
              <a:spcBef>
                <a:spcPct val="20000"/>
              </a:spcBef>
              <a:buClr>
                <a:schemeClr val="hlink"/>
              </a:buClr>
              <a:buSzPct val="80000"/>
              <a:buFont typeface="Wingdings" pitchFamily="2" charset="2"/>
              <a:buNone/>
            </a:pPr>
            <a:r>
              <a:rPr lang="en-US" sz="1400" b="1">
                <a:effectLst/>
              </a:rPr>
              <a:t>Generating new ideas, products, or ways of viewing things</a:t>
            </a:r>
          </a:p>
          <a:p>
            <a:pPr>
              <a:spcBef>
                <a:spcPct val="20000"/>
              </a:spcBef>
              <a:buClr>
                <a:schemeClr val="hlink"/>
              </a:buClr>
              <a:buSzPct val="80000"/>
              <a:buFont typeface="Wingdings" pitchFamily="2" charset="2"/>
              <a:buNone/>
            </a:pPr>
            <a:r>
              <a:rPr lang="en-US" sz="1400" b="1">
                <a:effectLst/>
              </a:rPr>
              <a:t>Designing, constructing, planning, producing, inventing</a:t>
            </a:r>
            <a:endParaRPr lang="en-US" sz="1400">
              <a:effectLst/>
            </a:endParaRPr>
          </a:p>
          <a:p>
            <a:endParaRPr lang="en-US" sz="1400">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mtClean="0"/>
              <a:t>Essential Questions</a:t>
            </a:r>
          </a:p>
        </p:txBody>
      </p:sp>
      <p:sp>
        <p:nvSpPr>
          <p:cNvPr id="4099" name="Rectangle 3"/>
          <p:cNvSpPr>
            <a:spLocks noGrp="1" noChangeArrowheads="1"/>
          </p:cNvSpPr>
          <p:nvPr>
            <p:ph type="body" idx="1"/>
          </p:nvPr>
        </p:nvSpPr>
        <p:spPr>
          <a:xfrm>
            <a:off x="0" y="1600200"/>
            <a:ext cx="8839200" cy="4419600"/>
          </a:xfrm>
        </p:spPr>
        <p:txBody>
          <a:bodyPr/>
          <a:lstStyle/>
          <a:p>
            <a:pPr marL="514350" indent="-514350" eaLnBrk="1" hangingPunct="1">
              <a:buFont typeface="Wingdings" pitchFamily="2" charset="2"/>
              <a:buNone/>
            </a:pPr>
            <a:r>
              <a:rPr lang="en-US" smtClean="0"/>
              <a:t>    Given particular subject matter or a particular concept, it is easy to ask trivial questions…It is also easy to ask impossibly difficult questions.  The trick is to find medium questions that can be answered and that take you somewhere. ~ Jerome Bruner  1960</a:t>
            </a:r>
          </a:p>
        </p:txBody>
      </p:sp>
      <p:pic>
        <p:nvPicPr>
          <p:cNvPr id="4100" name="Picture 6" descr="C:\Users\Dr. Deborah De Luca\AppData\Local\Microsoft\Windows\Temporary Internet Files\Content.IE5\XXY8M265\MCj04344110000[1].wmf"/>
          <p:cNvPicPr>
            <a:picLocks noChangeAspect="1" noChangeArrowheads="1"/>
          </p:cNvPicPr>
          <p:nvPr/>
        </p:nvPicPr>
        <p:blipFill>
          <a:blip r:embed="rId2" cstate="print"/>
          <a:srcRect/>
          <a:stretch>
            <a:fillRect/>
          </a:stretch>
        </p:blipFill>
        <p:spPr bwMode="auto">
          <a:xfrm>
            <a:off x="3581400" y="4495800"/>
            <a:ext cx="1625600"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idx="4294967295"/>
          </p:nvPr>
        </p:nvSpPr>
        <p:spPr/>
        <p:txBody>
          <a:bodyPr/>
          <a:lstStyle/>
          <a:p>
            <a:pPr eaLnBrk="1" hangingPunct="1"/>
            <a:r>
              <a:rPr lang="en-US" smtClean="0"/>
              <a:t>Essential Questions</a:t>
            </a:r>
          </a:p>
        </p:txBody>
      </p:sp>
      <p:sp>
        <p:nvSpPr>
          <p:cNvPr id="33795" name="Rectangle 3"/>
          <p:cNvSpPr>
            <a:spLocks noGrp="1" noChangeArrowheads="1"/>
          </p:cNvSpPr>
          <p:nvPr>
            <p:ph type="body" idx="4294967295"/>
          </p:nvPr>
        </p:nvSpPr>
        <p:spPr>
          <a:xfrm>
            <a:off x="0" y="1600200"/>
            <a:ext cx="8839200" cy="4419600"/>
          </a:xfrm>
        </p:spPr>
        <p:txBody>
          <a:bodyPr/>
          <a:lstStyle/>
          <a:p>
            <a:pPr marL="514350" indent="-514350" eaLnBrk="1" hangingPunct="1">
              <a:buFont typeface="Wingdings" pitchFamily="2" charset="2"/>
              <a:buNone/>
            </a:pPr>
            <a:r>
              <a:rPr lang="en-US" smtClean="0"/>
              <a:t>    If the goal is to help students make good sense and use of what they learn, then the design and resultant teaching must explicitly focus on the big ideas that connect and bring meaning to all the discrete facts and skills </a:t>
            </a:r>
          </a:p>
        </p:txBody>
      </p:sp>
      <p:pic>
        <p:nvPicPr>
          <p:cNvPr id="33796" name="Picture 6" descr="C:\Users\Dr. Deborah De Luca\AppData\Local\Microsoft\Windows\Temporary Internet Files\Content.IE5\XXY8M265\MCj04344110000[1].wmf"/>
          <p:cNvPicPr>
            <a:picLocks noChangeAspect="1" noChangeArrowheads="1"/>
          </p:cNvPicPr>
          <p:nvPr/>
        </p:nvPicPr>
        <p:blipFill>
          <a:blip r:embed="rId2" cstate="print"/>
          <a:srcRect/>
          <a:stretch>
            <a:fillRect/>
          </a:stretch>
        </p:blipFill>
        <p:spPr bwMode="auto">
          <a:xfrm>
            <a:off x="3505200" y="4191000"/>
            <a:ext cx="1625600"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idx="4294967295"/>
          </p:nvPr>
        </p:nvSpPr>
        <p:spPr/>
        <p:txBody>
          <a:bodyPr/>
          <a:lstStyle/>
          <a:p>
            <a:pPr eaLnBrk="1" hangingPunct="1"/>
            <a:r>
              <a:rPr lang="en-US" smtClean="0"/>
              <a:t>Essential Questions</a:t>
            </a:r>
          </a:p>
        </p:txBody>
      </p:sp>
      <p:sp>
        <p:nvSpPr>
          <p:cNvPr id="34819" name="Rectangle 3"/>
          <p:cNvSpPr>
            <a:spLocks noGrp="1" noChangeArrowheads="1"/>
          </p:cNvSpPr>
          <p:nvPr>
            <p:ph type="body" idx="4294967295"/>
          </p:nvPr>
        </p:nvSpPr>
        <p:spPr>
          <a:xfrm>
            <a:off x="0" y="1600200"/>
            <a:ext cx="8839200" cy="4419600"/>
          </a:xfrm>
        </p:spPr>
        <p:txBody>
          <a:bodyPr/>
          <a:lstStyle/>
          <a:p>
            <a:pPr marL="514350" indent="-514350" eaLnBrk="1" hangingPunct="1">
              <a:buFont typeface="Wingdings" pitchFamily="2" charset="2"/>
              <a:buNone/>
            </a:pPr>
            <a:r>
              <a:rPr lang="en-US" smtClean="0"/>
              <a:t>    The best questions serve not only to promote understanding of the content of a unit on a particular topic; they also spark connections and promote transfer of ideas from one setting to others.  We call such questions </a:t>
            </a:r>
            <a:r>
              <a:rPr lang="en-US" smtClean="0">
                <a:solidFill>
                  <a:srgbClr val="FF0000"/>
                </a:solidFill>
              </a:rPr>
              <a:t>“essential” </a:t>
            </a:r>
            <a:endParaRPr lang="en-US" smtClean="0"/>
          </a:p>
        </p:txBody>
      </p:sp>
      <p:pic>
        <p:nvPicPr>
          <p:cNvPr id="34820" name="Picture 6" descr="C:\Users\Dr. Deborah De Luca\AppData\Local\Microsoft\Windows\Temporary Internet Files\Content.IE5\XXY8M265\MCj04344110000[1].wmf"/>
          <p:cNvPicPr>
            <a:picLocks noChangeAspect="1" noChangeArrowheads="1"/>
          </p:cNvPicPr>
          <p:nvPr/>
        </p:nvPicPr>
        <p:blipFill>
          <a:blip r:embed="rId2" cstate="print"/>
          <a:srcRect/>
          <a:stretch>
            <a:fillRect/>
          </a:stretch>
        </p:blipFill>
        <p:spPr bwMode="auto">
          <a:xfrm>
            <a:off x="3505200" y="4191000"/>
            <a:ext cx="1625600"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AutoShape 2"/>
          <p:cNvSpPr>
            <a:spLocks noGrp="1" noChangeArrowheads="1"/>
          </p:cNvSpPr>
          <p:nvPr>
            <p:ph type="title"/>
          </p:nvPr>
        </p:nvSpPr>
        <p:spPr/>
        <p:txBody>
          <a:bodyPr/>
          <a:lstStyle/>
          <a:p>
            <a:pPr algn="ctr"/>
            <a:r>
              <a:rPr lang="en-US" sz="3200" smtClean="0">
                <a:latin typeface="Bradley Hand ITC" pitchFamily="66" charset="0"/>
              </a:rPr>
              <a:t>“Understanding is always fluid, transformable into a new theory.”</a:t>
            </a:r>
          </a:p>
        </p:txBody>
      </p:sp>
      <p:sp>
        <p:nvSpPr>
          <p:cNvPr id="7171" name="Rectangle 3"/>
          <p:cNvSpPr>
            <a:spLocks noGrp="1" noChangeArrowheads="1"/>
          </p:cNvSpPr>
          <p:nvPr>
            <p:ph type="body" idx="1"/>
          </p:nvPr>
        </p:nvSpPr>
        <p:spPr>
          <a:xfrm>
            <a:off x="533400" y="1371600"/>
            <a:ext cx="7997825" cy="5257800"/>
          </a:xfrm>
        </p:spPr>
        <p:txBody>
          <a:bodyPr/>
          <a:lstStyle/>
          <a:p>
            <a:r>
              <a:rPr lang="en-US" b="1" smtClean="0">
                <a:latin typeface="Bradley Hand ITC" pitchFamily="66" charset="0"/>
              </a:rPr>
              <a:t>What we want students to be able to do is to take information and skills and apply them in new situations rather than “spewing back the particular fact, concepts, or problem sets that were taught.” </a:t>
            </a:r>
            <a:endParaRPr lang="en-US" sz="1600" b="1" smtClean="0">
              <a:latin typeface="Bradley Hand ITC" pitchFamily="66" charset="0"/>
            </a:endParaRPr>
          </a:p>
          <a:p>
            <a:endParaRPr lang="en-US" sz="1600" b="1" smtClean="0">
              <a:latin typeface="Bradley Hand ITC" pitchFamily="66" charset="0"/>
            </a:endParaRPr>
          </a:p>
        </p:txBody>
      </p:sp>
      <p:pic>
        <p:nvPicPr>
          <p:cNvPr id="5125" name="Picture 5" descr="j0290890"/>
          <p:cNvPicPr>
            <a:picLocks noChangeAspect="1" noChangeArrowheads="1"/>
          </p:cNvPicPr>
          <p:nvPr/>
        </p:nvPicPr>
        <p:blipFill>
          <a:blip r:embed="rId2" cstate="print"/>
          <a:srcRect/>
          <a:stretch>
            <a:fillRect/>
          </a:stretch>
        </p:blipFill>
        <p:spPr bwMode="auto">
          <a:xfrm>
            <a:off x="3733800" y="4525963"/>
            <a:ext cx="1676400" cy="1465262"/>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2000"/>
                                        <p:tgtEl>
                                          <p:spTgt spid="717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171">
                                            <p:txEl>
                                              <p:pRg st="0" end="0"/>
                                            </p:txEl>
                                          </p:spTgt>
                                        </p:tgtEl>
                                        <p:attrNameLst>
                                          <p:attrName>style.visibility</p:attrName>
                                        </p:attrNameLst>
                                      </p:cBhvr>
                                      <p:to>
                                        <p:strVal val="visible"/>
                                      </p:to>
                                    </p:set>
                                    <p:animEffect transition="in" filter="fade">
                                      <p:cBhvr>
                                        <p:cTn id="12" dur="2000"/>
                                        <p:tgtEl>
                                          <p:spTgt spid="717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P spid="7171"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altLang="en-US" smtClean="0"/>
              <a:t>Essential Questions:</a:t>
            </a:r>
            <a:endParaRPr lang="en-US" smtClean="0"/>
          </a:p>
        </p:txBody>
      </p:sp>
      <p:sp>
        <p:nvSpPr>
          <p:cNvPr id="48131" name="Rectangle 3"/>
          <p:cNvSpPr>
            <a:spLocks noGrp="1" noChangeArrowheads="1"/>
          </p:cNvSpPr>
          <p:nvPr>
            <p:ph type="body" sz="half" idx="1"/>
          </p:nvPr>
        </p:nvSpPr>
        <p:spPr>
          <a:xfrm>
            <a:off x="609600" y="1600200"/>
            <a:ext cx="8001000" cy="4419600"/>
          </a:xfrm>
        </p:spPr>
        <p:txBody>
          <a:bodyPr/>
          <a:lstStyle/>
          <a:p>
            <a:r>
              <a:rPr lang="en-US" altLang="en-US" sz="2400" smtClean="0"/>
              <a:t>Are arguable ~ and important to argue about</a:t>
            </a:r>
          </a:p>
          <a:p>
            <a:r>
              <a:rPr lang="en-US" altLang="en-US" sz="2400" smtClean="0"/>
              <a:t>Are at the hear of the subject</a:t>
            </a:r>
          </a:p>
          <a:p>
            <a:r>
              <a:rPr lang="en-US" altLang="en-US" sz="2400" smtClean="0"/>
              <a:t>Recur ~ and should recur ~ in professional work, adult  </a:t>
            </a:r>
          </a:p>
          <a:p>
            <a:pPr>
              <a:buFont typeface="Wingdings" pitchFamily="2" charset="2"/>
              <a:buNone/>
            </a:pPr>
            <a:r>
              <a:rPr lang="en-US" altLang="en-US" sz="2400" smtClean="0"/>
              <a:t>    life, as well as in classroom inquiry </a:t>
            </a:r>
          </a:p>
          <a:p>
            <a:r>
              <a:rPr lang="en-US" altLang="en-US" sz="2400" smtClean="0"/>
              <a:t>Raise more questions ~ provoking and sustaining </a:t>
            </a:r>
          </a:p>
          <a:p>
            <a:pPr>
              <a:buFont typeface="Wingdings" pitchFamily="2" charset="2"/>
              <a:buNone/>
            </a:pPr>
            <a:r>
              <a:rPr lang="en-US" altLang="en-US" sz="2400" smtClean="0"/>
              <a:t>    engaged inquiry</a:t>
            </a:r>
          </a:p>
          <a:p>
            <a:r>
              <a:rPr lang="en-US" altLang="en-US" sz="2400" smtClean="0"/>
              <a:t>Often raise important conceptual of philosophical issues</a:t>
            </a:r>
          </a:p>
          <a:p>
            <a:r>
              <a:rPr lang="en-US" altLang="en-US" sz="2400" smtClean="0"/>
              <a:t> Can provide organizing purpose for meaningful &amp;     </a:t>
            </a:r>
          </a:p>
          <a:p>
            <a:pPr>
              <a:buFont typeface="Wingdings" pitchFamily="2" charset="2"/>
              <a:buNone/>
            </a:pPr>
            <a:r>
              <a:rPr lang="en-US" altLang="en-US" sz="2400" smtClean="0"/>
              <a:t>     connected learning </a:t>
            </a:r>
          </a:p>
          <a:p>
            <a:endParaRPr lang="en-US" sz="2400" smtClean="0"/>
          </a:p>
        </p:txBody>
      </p:sp>
      <p:pic>
        <p:nvPicPr>
          <p:cNvPr id="48132" name="Picture 4" descr="j0395769"/>
          <p:cNvPicPr>
            <a:picLocks noGrp="1" noChangeAspect="1" noChangeArrowheads="1" noCrop="1"/>
          </p:cNvPicPr>
          <p:nvPr>
            <p:ph sz="half" idx="2"/>
          </p:nvPr>
        </p:nvPicPr>
        <p:blipFill>
          <a:blip r:embed="rId2" cstate="print"/>
          <a:srcRect/>
          <a:stretch>
            <a:fillRect/>
          </a:stretch>
        </p:blipFill>
        <p:spPr>
          <a:xfrm>
            <a:off x="7772400" y="4953000"/>
            <a:ext cx="476250" cy="95250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AutoShape 2"/>
          <p:cNvSpPr>
            <a:spLocks noGrp="1" noChangeArrowheads="1"/>
          </p:cNvSpPr>
          <p:nvPr>
            <p:ph type="title"/>
          </p:nvPr>
        </p:nvSpPr>
        <p:spPr/>
        <p:txBody>
          <a:bodyPr/>
          <a:lstStyle/>
          <a:p>
            <a:r>
              <a:rPr lang="en-US" smtClean="0"/>
              <a:t>An Essential Question:</a:t>
            </a:r>
          </a:p>
        </p:txBody>
      </p:sp>
      <p:sp>
        <p:nvSpPr>
          <p:cNvPr id="36867" name="Rectangle 3"/>
          <p:cNvSpPr>
            <a:spLocks noGrp="1" noChangeArrowheads="1"/>
          </p:cNvSpPr>
          <p:nvPr>
            <p:ph type="body" idx="1"/>
          </p:nvPr>
        </p:nvSpPr>
        <p:spPr/>
        <p:txBody>
          <a:bodyPr/>
          <a:lstStyle/>
          <a:p>
            <a:r>
              <a:rPr lang="en-US" sz="2400" smtClean="0"/>
              <a:t>is a provocative question designed to engage student interest and guide inquiry into the important ideas in a field of study.</a:t>
            </a:r>
          </a:p>
          <a:p>
            <a:r>
              <a:rPr lang="en-US" sz="2400" smtClean="0"/>
              <a:t>does not have one “right” answer</a:t>
            </a:r>
          </a:p>
          <a:p>
            <a:r>
              <a:rPr lang="en-US" sz="2400" smtClean="0"/>
              <a:t>is intended to stimulate discussion and rethinking over time</a:t>
            </a:r>
          </a:p>
          <a:p>
            <a:r>
              <a:rPr lang="en-US" sz="2400" smtClean="0"/>
              <a:t>raises other important questions</a:t>
            </a:r>
          </a:p>
          <a:p>
            <a:r>
              <a:rPr lang="en-US" sz="2400" smtClean="0"/>
              <a:t>When using more than one, essential questions can be differentiated to meet student needs.</a:t>
            </a:r>
          </a:p>
          <a:p>
            <a:endParaRPr lang="en-US" sz="2400" smtClean="0"/>
          </a:p>
        </p:txBody>
      </p:sp>
      <p:pic>
        <p:nvPicPr>
          <p:cNvPr id="8197" name="Picture 6" descr="C:\Users\Dr. Deborah De Luca\AppData\Local\Microsoft\Windows\Temporary Internet Files\Content.IE5\XXY8M265\MCj04344110000[1].wmf"/>
          <p:cNvPicPr>
            <a:picLocks noChangeAspect="1" noChangeArrowheads="1"/>
          </p:cNvPicPr>
          <p:nvPr/>
        </p:nvPicPr>
        <p:blipFill>
          <a:blip r:embed="rId2" cstate="print"/>
          <a:srcRect/>
          <a:stretch>
            <a:fillRect/>
          </a:stretch>
        </p:blipFill>
        <p:spPr bwMode="auto">
          <a:xfrm>
            <a:off x="6807200" y="4953000"/>
            <a:ext cx="1084263" cy="1219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fade">
                                      <p:cBhvr>
                                        <p:cTn id="7" dur="2000"/>
                                        <p:tgtEl>
                                          <p:spTgt spid="3686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867">
                                            <p:txEl>
                                              <p:pRg st="0" end="0"/>
                                            </p:txEl>
                                          </p:spTgt>
                                        </p:tgtEl>
                                        <p:attrNameLst>
                                          <p:attrName>style.visibility</p:attrName>
                                        </p:attrNameLst>
                                      </p:cBhvr>
                                      <p:to>
                                        <p:strVal val="visible"/>
                                      </p:to>
                                    </p:set>
                                    <p:animEffect transition="in" filter="fade">
                                      <p:cBhvr>
                                        <p:cTn id="12" dur="2000"/>
                                        <p:tgtEl>
                                          <p:spTgt spid="3686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6867">
                                            <p:txEl>
                                              <p:pRg st="1" end="1"/>
                                            </p:txEl>
                                          </p:spTgt>
                                        </p:tgtEl>
                                        <p:attrNameLst>
                                          <p:attrName>style.visibility</p:attrName>
                                        </p:attrNameLst>
                                      </p:cBhvr>
                                      <p:to>
                                        <p:strVal val="visible"/>
                                      </p:to>
                                    </p:set>
                                    <p:animEffect transition="in" filter="fade">
                                      <p:cBhvr>
                                        <p:cTn id="17" dur="2000"/>
                                        <p:tgtEl>
                                          <p:spTgt spid="3686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6867">
                                            <p:txEl>
                                              <p:pRg st="2" end="2"/>
                                            </p:txEl>
                                          </p:spTgt>
                                        </p:tgtEl>
                                        <p:attrNameLst>
                                          <p:attrName>style.visibility</p:attrName>
                                        </p:attrNameLst>
                                      </p:cBhvr>
                                      <p:to>
                                        <p:strVal val="visible"/>
                                      </p:to>
                                    </p:set>
                                    <p:animEffect transition="in" filter="fade">
                                      <p:cBhvr>
                                        <p:cTn id="22" dur="2000"/>
                                        <p:tgtEl>
                                          <p:spTgt spid="3686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6867">
                                            <p:txEl>
                                              <p:pRg st="3" end="3"/>
                                            </p:txEl>
                                          </p:spTgt>
                                        </p:tgtEl>
                                        <p:attrNameLst>
                                          <p:attrName>style.visibility</p:attrName>
                                        </p:attrNameLst>
                                      </p:cBhvr>
                                      <p:to>
                                        <p:strVal val="visible"/>
                                      </p:to>
                                    </p:set>
                                    <p:animEffect transition="in" filter="fade">
                                      <p:cBhvr>
                                        <p:cTn id="27" dur="2000"/>
                                        <p:tgtEl>
                                          <p:spTgt spid="36867">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6867">
                                            <p:txEl>
                                              <p:pRg st="4" end="4"/>
                                            </p:txEl>
                                          </p:spTgt>
                                        </p:tgtEl>
                                        <p:attrNameLst>
                                          <p:attrName>style.visibility</p:attrName>
                                        </p:attrNameLst>
                                      </p:cBhvr>
                                      <p:to>
                                        <p:strVal val="visible"/>
                                      </p:to>
                                    </p:set>
                                    <p:animEffect transition="in" filter="fade">
                                      <p:cBhvr>
                                        <p:cTn id="32" dur="2000"/>
                                        <p:tgtEl>
                                          <p:spTgt spid="3686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P spid="3686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idx="4294967295"/>
          </p:nvPr>
        </p:nvSpPr>
        <p:spPr/>
        <p:txBody>
          <a:bodyPr/>
          <a:lstStyle/>
          <a:p>
            <a:pPr eaLnBrk="1" hangingPunct="1"/>
            <a:r>
              <a:rPr lang="en-US" smtClean="0"/>
              <a:t>Essential Questions</a:t>
            </a:r>
          </a:p>
        </p:txBody>
      </p:sp>
      <p:sp>
        <p:nvSpPr>
          <p:cNvPr id="43011" name="Rectangle 3"/>
          <p:cNvSpPr>
            <a:spLocks noGrp="1" noChangeArrowheads="1"/>
          </p:cNvSpPr>
          <p:nvPr>
            <p:ph type="body" idx="4294967295"/>
          </p:nvPr>
        </p:nvSpPr>
        <p:spPr>
          <a:xfrm>
            <a:off x="0" y="1600200"/>
            <a:ext cx="8839200" cy="4419600"/>
          </a:xfrm>
        </p:spPr>
        <p:txBody>
          <a:bodyPr/>
          <a:lstStyle/>
          <a:p>
            <a:pPr marL="514350" indent="-514350" eaLnBrk="1" hangingPunct="1">
              <a:buFont typeface="Wingdings" pitchFamily="2" charset="2"/>
              <a:buNone/>
            </a:pPr>
            <a:r>
              <a:rPr lang="en-US" smtClean="0"/>
              <a:t>    The six criteria make clear what the aim must be for the question t be deemed essential: The goal must be robust and revealing inquiry, leading to deeper understandings and new questions. </a:t>
            </a:r>
          </a:p>
        </p:txBody>
      </p:sp>
      <p:pic>
        <p:nvPicPr>
          <p:cNvPr id="43012" name="Picture 6" descr="C:\Users\Dr. Deborah De Luca\AppData\Local\Microsoft\Windows\Temporary Internet Files\Content.IE5\XXY8M265\MCj04344110000[1].wmf"/>
          <p:cNvPicPr>
            <a:picLocks noChangeAspect="1" noChangeArrowheads="1"/>
          </p:cNvPicPr>
          <p:nvPr/>
        </p:nvPicPr>
        <p:blipFill>
          <a:blip r:embed="rId2" cstate="print"/>
          <a:srcRect/>
          <a:stretch>
            <a:fillRect/>
          </a:stretch>
        </p:blipFill>
        <p:spPr bwMode="auto">
          <a:xfrm>
            <a:off x="3505200" y="4191000"/>
            <a:ext cx="1625600"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idx="4294967295"/>
          </p:nvPr>
        </p:nvSpPr>
        <p:spPr/>
        <p:txBody>
          <a:bodyPr/>
          <a:lstStyle/>
          <a:p>
            <a:pPr eaLnBrk="1" hangingPunct="1"/>
            <a:r>
              <a:rPr lang="en-US" smtClean="0"/>
              <a:t>Essential Questions</a:t>
            </a:r>
          </a:p>
        </p:txBody>
      </p:sp>
      <p:sp>
        <p:nvSpPr>
          <p:cNvPr id="44035" name="Rectangle 3"/>
          <p:cNvSpPr>
            <a:spLocks noGrp="1" noChangeArrowheads="1"/>
          </p:cNvSpPr>
          <p:nvPr>
            <p:ph type="body" idx="4294967295"/>
          </p:nvPr>
        </p:nvSpPr>
        <p:spPr>
          <a:xfrm>
            <a:off x="457200" y="1447800"/>
            <a:ext cx="7772400" cy="4419600"/>
          </a:xfrm>
        </p:spPr>
        <p:txBody>
          <a:bodyPr/>
          <a:lstStyle/>
          <a:p>
            <a:pPr marL="609600" indent="-609600" eaLnBrk="1" hangingPunct="1">
              <a:buFont typeface="Wingdings" pitchFamily="2" charset="2"/>
              <a:buNone/>
            </a:pPr>
            <a:r>
              <a:rPr lang="en-US" smtClean="0"/>
              <a:t>    Essential questions can be framed around 4 categories of big idea relevant to effective skill learning:</a:t>
            </a:r>
          </a:p>
          <a:p>
            <a:pPr marL="609600" indent="-609600" eaLnBrk="1" hangingPunct="1">
              <a:buFont typeface="Wingdings" pitchFamily="2" charset="2"/>
              <a:buAutoNum type="arabicPeriod"/>
            </a:pPr>
            <a:r>
              <a:rPr lang="en-US" smtClean="0"/>
              <a:t>Key Concepts</a:t>
            </a:r>
          </a:p>
          <a:p>
            <a:pPr marL="609600" indent="-609600" eaLnBrk="1" hangingPunct="1">
              <a:buFont typeface="Wingdings" pitchFamily="2" charset="2"/>
              <a:buAutoNum type="arabicPeriod"/>
            </a:pPr>
            <a:r>
              <a:rPr lang="en-US" smtClean="0"/>
              <a:t>Purpose and Values 	</a:t>
            </a:r>
          </a:p>
          <a:p>
            <a:pPr marL="609600" indent="-609600" eaLnBrk="1" hangingPunct="1">
              <a:buFont typeface="Wingdings" pitchFamily="2" charset="2"/>
              <a:buAutoNum type="arabicPeriod"/>
            </a:pPr>
            <a:r>
              <a:rPr lang="en-US" smtClean="0"/>
              <a:t>Strategy and Tactics</a:t>
            </a:r>
          </a:p>
          <a:p>
            <a:pPr marL="609600" indent="-609600" eaLnBrk="1" hangingPunct="1">
              <a:buFont typeface="Wingdings" pitchFamily="2" charset="2"/>
              <a:buAutoNum type="arabicPeriod"/>
            </a:pPr>
            <a:r>
              <a:rPr lang="en-US" smtClean="0"/>
              <a:t>Context of Use~  page 113	</a:t>
            </a:r>
          </a:p>
        </p:txBody>
      </p:sp>
      <p:pic>
        <p:nvPicPr>
          <p:cNvPr id="44036" name="Picture 6" descr="C:\Users\Dr. Deborah De Luca\AppData\Local\Microsoft\Windows\Temporary Internet Files\Content.IE5\XXY8M265\MCj04344110000[1].wmf"/>
          <p:cNvPicPr>
            <a:picLocks noChangeAspect="1" noChangeArrowheads="1"/>
          </p:cNvPicPr>
          <p:nvPr/>
        </p:nvPicPr>
        <p:blipFill>
          <a:blip r:embed="rId2" cstate="print"/>
          <a:srcRect/>
          <a:stretch>
            <a:fillRect/>
          </a:stretch>
        </p:blipFill>
        <p:spPr bwMode="auto">
          <a:xfrm>
            <a:off x="5715000" y="3276600"/>
            <a:ext cx="1625600"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Radial">
  <a:themeElements>
    <a:clrScheme name="Radial 1">
      <a:dk1>
        <a:srgbClr val="000000"/>
      </a:dk1>
      <a:lt1>
        <a:srgbClr val="FFFFFF"/>
      </a:lt1>
      <a:dk2>
        <a:srgbClr val="FFFFFF"/>
      </a:dk2>
      <a:lt2>
        <a:srgbClr val="669999"/>
      </a:lt2>
      <a:accent1>
        <a:srgbClr val="99CCFF"/>
      </a:accent1>
      <a:accent2>
        <a:srgbClr val="9999FF"/>
      </a:accent2>
      <a:accent3>
        <a:srgbClr val="FFFFFF"/>
      </a:accent3>
      <a:accent4>
        <a:srgbClr val="000000"/>
      </a:accent4>
      <a:accent5>
        <a:srgbClr val="CAE2FF"/>
      </a:accent5>
      <a:accent6>
        <a:srgbClr val="8A8AE7"/>
      </a:accent6>
      <a:hlink>
        <a:srgbClr val="996666"/>
      </a:hlink>
      <a:folHlink>
        <a:srgbClr val="6666CC"/>
      </a:folHlink>
    </a:clrScheme>
    <a:fontScheme name="Rad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lnDef>
  </a:objectDefaults>
  <a:extraClrSchemeLst>
    <a:extraClrScheme>
      <a:clrScheme name="Radial 1">
        <a:dk1>
          <a:srgbClr val="000000"/>
        </a:dk1>
        <a:lt1>
          <a:srgbClr val="FFFFFF"/>
        </a:lt1>
        <a:dk2>
          <a:srgbClr val="FFFFFF"/>
        </a:dk2>
        <a:lt2>
          <a:srgbClr val="669999"/>
        </a:lt2>
        <a:accent1>
          <a:srgbClr val="99CCFF"/>
        </a:accent1>
        <a:accent2>
          <a:srgbClr val="9999FF"/>
        </a:accent2>
        <a:accent3>
          <a:srgbClr val="FFFFFF"/>
        </a:accent3>
        <a:accent4>
          <a:srgbClr val="000000"/>
        </a:accent4>
        <a:accent5>
          <a:srgbClr val="CAE2FF"/>
        </a:accent5>
        <a:accent6>
          <a:srgbClr val="8A8AE7"/>
        </a:accent6>
        <a:hlink>
          <a:srgbClr val="996666"/>
        </a:hlink>
        <a:folHlink>
          <a:srgbClr val="6666CC"/>
        </a:folHlink>
      </a:clrScheme>
      <a:clrMap bg1="lt1" tx1="dk1" bg2="lt2" tx2="dk2" accent1="accent1" accent2="accent2" accent3="accent3" accent4="accent4" accent5="accent5" accent6="accent6" hlink="hlink" folHlink="folHlink"/>
    </a:extraClrScheme>
    <a:extraClrScheme>
      <a:clrScheme name="Radial 2">
        <a:dk1>
          <a:srgbClr val="000000"/>
        </a:dk1>
        <a:lt1>
          <a:srgbClr val="FFFFFF"/>
        </a:lt1>
        <a:dk2>
          <a:srgbClr val="FFFFFF"/>
        </a:dk2>
        <a:lt2>
          <a:srgbClr val="817F3F"/>
        </a:lt2>
        <a:accent1>
          <a:srgbClr val="FFCC00"/>
        </a:accent1>
        <a:accent2>
          <a:srgbClr val="CC9900"/>
        </a:accent2>
        <a:accent3>
          <a:srgbClr val="FFFFFF"/>
        </a:accent3>
        <a:accent4>
          <a:srgbClr val="000000"/>
        </a:accent4>
        <a:accent5>
          <a:srgbClr val="FFE2AA"/>
        </a:accent5>
        <a:accent6>
          <a:srgbClr val="B98A00"/>
        </a:accent6>
        <a:hlink>
          <a:srgbClr val="996666"/>
        </a:hlink>
        <a:folHlink>
          <a:srgbClr val="C94503"/>
        </a:folHlink>
      </a:clrScheme>
      <a:clrMap bg1="lt1" tx1="dk1" bg2="lt2" tx2="dk2" accent1="accent1" accent2="accent2" accent3="accent3" accent4="accent4" accent5="accent5" accent6="accent6" hlink="hlink" folHlink="folHlink"/>
    </a:extraClrScheme>
    <a:extraClrScheme>
      <a:clrScheme name="Radial 3">
        <a:dk1>
          <a:srgbClr val="CC6600"/>
        </a:dk1>
        <a:lt1>
          <a:srgbClr val="FFFFFF"/>
        </a:lt1>
        <a:dk2>
          <a:srgbClr val="800000"/>
        </a:dk2>
        <a:lt2>
          <a:srgbClr val="FFFFFF"/>
        </a:lt2>
        <a:accent1>
          <a:srgbClr val="FF6600"/>
        </a:accent1>
        <a:accent2>
          <a:srgbClr val="33CCCC"/>
        </a:accent2>
        <a:accent3>
          <a:srgbClr val="C0AAAA"/>
        </a:accent3>
        <a:accent4>
          <a:srgbClr val="DADADA"/>
        </a:accent4>
        <a:accent5>
          <a:srgbClr val="FFB8AA"/>
        </a:accent5>
        <a:accent6>
          <a:srgbClr val="2DB9B9"/>
        </a:accent6>
        <a:hlink>
          <a:srgbClr val="99FF33"/>
        </a:hlink>
        <a:folHlink>
          <a:srgbClr val="CC3300"/>
        </a:folHlink>
      </a:clrScheme>
      <a:clrMap bg1="dk2" tx1="lt1" bg2="dk1" tx2="lt2" accent1="accent1" accent2="accent2" accent3="accent3" accent4="accent4" accent5="accent5" accent6="accent6" hlink="hlink" folHlink="folHlink"/>
    </a:extraClrScheme>
    <a:extraClrScheme>
      <a:clrScheme name="Radial 4">
        <a:dk1>
          <a:srgbClr val="993300"/>
        </a:dk1>
        <a:lt1>
          <a:srgbClr val="FFFFFF"/>
        </a:lt1>
        <a:dk2>
          <a:srgbClr val="431A01"/>
        </a:dk2>
        <a:lt2>
          <a:srgbClr val="FFFFFF"/>
        </a:lt2>
        <a:accent1>
          <a:srgbClr val="FFCC00"/>
        </a:accent1>
        <a:accent2>
          <a:srgbClr val="FF9966"/>
        </a:accent2>
        <a:accent3>
          <a:srgbClr val="B0ABAA"/>
        </a:accent3>
        <a:accent4>
          <a:srgbClr val="DADADA"/>
        </a:accent4>
        <a:accent5>
          <a:srgbClr val="FFE2AA"/>
        </a:accent5>
        <a:accent6>
          <a:srgbClr val="E78A5C"/>
        </a:accent6>
        <a:hlink>
          <a:srgbClr val="FF6600"/>
        </a:hlink>
        <a:folHlink>
          <a:srgbClr val="CC3300"/>
        </a:folHlink>
      </a:clrScheme>
      <a:clrMap bg1="dk2" tx1="lt1" bg2="dk1" tx2="lt2" accent1="accent1" accent2="accent2" accent3="accent3" accent4="accent4" accent5="accent5" accent6="accent6" hlink="hlink" folHlink="folHlink"/>
    </a:extraClrScheme>
    <a:extraClrScheme>
      <a:clrScheme name="Radial 5">
        <a:dk1>
          <a:srgbClr val="75878B"/>
        </a:dk1>
        <a:lt1>
          <a:srgbClr val="FFFFFF"/>
        </a:lt1>
        <a:dk2>
          <a:srgbClr val="260000"/>
        </a:dk2>
        <a:lt2>
          <a:srgbClr val="FFFFFF"/>
        </a:lt2>
        <a:accent1>
          <a:srgbClr val="0099CC"/>
        </a:accent1>
        <a:accent2>
          <a:srgbClr val="FF3300"/>
        </a:accent2>
        <a:accent3>
          <a:srgbClr val="ACAAAA"/>
        </a:accent3>
        <a:accent4>
          <a:srgbClr val="DADADA"/>
        </a:accent4>
        <a:accent5>
          <a:srgbClr val="AACAE2"/>
        </a:accent5>
        <a:accent6>
          <a:srgbClr val="E72D00"/>
        </a:accent6>
        <a:hlink>
          <a:srgbClr val="FFCC00"/>
        </a:hlink>
        <a:folHlink>
          <a:srgbClr val="CC0000"/>
        </a:folHlink>
      </a:clrScheme>
      <a:clrMap bg1="dk2" tx1="lt1" bg2="dk1" tx2="lt2" accent1="accent1" accent2="accent2" accent3="accent3" accent4="accent4" accent5="accent5" accent6="accent6" hlink="hlink" folHlink="folHlink"/>
    </a:extraClrScheme>
    <a:extraClrScheme>
      <a:clrScheme name="Radial 6">
        <a:dk1>
          <a:srgbClr val="666699"/>
        </a:dk1>
        <a:lt1>
          <a:srgbClr val="FFFFFF"/>
        </a:lt1>
        <a:dk2>
          <a:srgbClr val="000000"/>
        </a:dk2>
        <a:lt2>
          <a:srgbClr val="FFFFFF"/>
        </a:lt2>
        <a:accent1>
          <a:srgbClr val="9966FF"/>
        </a:accent1>
        <a:accent2>
          <a:srgbClr val="99CCFF"/>
        </a:accent2>
        <a:accent3>
          <a:srgbClr val="AAAAAA"/>
        </a:accent3>
        <a:accent4>
          <a:srgbClr val="DADADA"/>
        </a:accent4>
        <a:accent5>
          <a:srgbClr val="CAB8FF"/>
        </a:accent5>
        <a:accent6>
          <a:srgbClr val="8AB9E7"/>
        </a:accent6>
        <a:hlink>
          <a:srgbClr val="FFFFCC"/>
        </a:hlink>
        <a:folHlink>
          <a:srgbClr val="6600CC"/>
        </a:folHlink>
      </a:clrScheme>
      <a:clrMap bg1="dk2" tx1="lt1" bg2="dk1" tx2="lt2" accent1="accent1" accent2="accent2" accent3="accent3" accent4="accent4" accent5="accent5" accent6="accent6" hlink="hlink" folHlink="folHlink"/>
    </a:extraClrScheme>
    <a:extraClrScheme>
      <a:clrScheme name="Radial 7">
        <a:dk1>
          <a:srgbClr val="666699"/>
        </a:dk1>
        <a:lt1>
          <a:srgbClr val="FFFFFF"/>
        </a:lt1>
        <a:dk2>
          <a:srgbClr val="2A2A40"/>
        </a:dk2>
        <a:lt2>
          <a:srgbClr val="FFFFFF"/>
        </a:lt2>
        <a:accent1>
          <a:srgbClr val="006699"/>
        </a:accent1>
        <a:accent2>
          <a:srgbClr val="CC9900"/>
        </a:accent2>
        <a:accent3>
          <a:srgbClr val="ACACAF"/>
        </a:accent3>
        <a:accent4>
          <a:srgbClr val="DADADA"/>
        </a:accent4>
        <a:accent5>
          <a:srgbClr val="AAB8CA"/>
        </a:accent5>
        <a:accent6>
          <a:srgbClr val="B98A00"/>
        </a:accent6>
        <a:hlink>
          <a:srgbClr val="CC6600"/>
        </a:hlink>
        <a:folHlink>
          <a:srgbClr val="6C948A"/>
        </a:folHlink>
      </a:clrScheme>
      <a:clrMap bg1="dk2" tx1="lt1" bg2="dk1" tx2="lt2" accent1="accent1" accent2="accent2" accent3="accent3" accent4="accent4" accent5="accent5" accent6="accent6" hlink="hlink" folHlink="folHlink"/>
    </a:extraClrScheme>
    <a:extraClrScheme>
      <a:clrScheme name="Radial 8">
        <a:dk1>
          <a:srgbClr val="BECBD8"/>
        </a:dk1>
        <a:lt1>
          <a:srgbClr val="FFFFFF"/>
        </a:lt1>
        <a:dk2>
          <a:srgbClr val="2B335B"/>
        </a:dk2>
        <a:lt2>
          <a:srgbClr val="FFFFFF"/>
        </a:lt2>
        <a:accent1>
          <a:srgbClr val="0099CC"/>
        </a:accent1>
        <a:accent2>
          <a:srgbClr val="B5DBE3"/>
        </a:accent2>
        <a:accent3>
          <a:srgbClr val="ACADB5"/>
        </a:accent3>
        <a:accent4>
          <a:srgbClr val="DADADA"/>
        </a:accent4>
        <a:accent5>
          <a:srgbClr val="AACAE2"/>
        </a:accent5>
        <a:accent6>
          <a:srgbClr val="A4C6CE"/>
        </a:accent6>
        <a:hlink>
          <a:srgbClr val="FFCC00"/>
        </a:hlink>
        <a:folHlink>
          <a:srgbClr val="58648C"/>
        </a:folHlink>
      </a:clrScheme>
      <a:clrMap bg1="dk2" tx1="lt1" bg2="dk1" tx2="lt2" accent1="accent1" accent2="accent2" accent3="accent3" accent4="accent4" accent5="accent5" accent6="accent6" hlink="hlink" folHlink="folHlink"/>
    </a:extraClrScheme>
    <a:extraClrScheme>
      <a:clrScheme name="Radial 9">
        <a:dk1>
          <a:srgbClr val="3333FF"/>
        </a:dk1>
        <a:lt1>
          <a:srgbClr val="FFFFFF"/>
        </a:lt1>
        <a:dk2>
          <a:srgbClr val="000099"/>
        </a:dk2>
        <a:lt2>
          <a:srgbClr val="FFFFFF"/>
        </a:lt2>
        <a:accent1>
          <a:srgbClr val="339966"/>
        </a:accent1>
        <a:accent2>
          <a:srgbClr val="9999FF"/>
        </a:accent2>
        <a:accent3>
          <a:srgbClr val="AAAACA"/>
        </a:accent3>
        <a:accent4>
          <a:srgbClr val="DADADA"/>
        </a:accent4>
        <a:accent5>
          <a:srgbClr val="ADCAB8"/>
        </a:accent5>
        <a:accent6>
          <a:srgbClr val="8A8AE7"/>
        </a:accent6>
        <a:hlink>
          <a:srgbClr val="FFFF99"/>
        </a:hlink>
        <a:folHlink>
          <a:srgbClr val="17A0D1"/>
        </a:folHlink>
      </a:clrScheme>
      <a:clrMap bg1="dk2" tx1="lt1" bg2="dk1" tx2="lt2" accent1="accent1" accent2="accent2" accent3="accent3" accent4="accent4" accent5="accent5" accent6="accent6" hlink="hlink" folHlink="folHlink"/>
    </a:extraClrScheme>
    <a:extraClrScheme>
      <a:clrScheme name="Radial 10">
        <a:dk1>
          <a:srgbClr val="808000"/>
        </a:dk1>
        <a:lt1>
          <a:srgbClr val="FFFFFF"/>
        </a:lt1>
        <a:dk2>
          <a:srgbClr val="354418"/>
        </a:dk2>
        <a:lt2>
          <a:srgbClr val="FFFFFF"/>
        </a:lt2>
        <a:accent1>
          <a:srgbClr val="60897C"/>
        </a:accent1>
        <a:accent2>
          <a:srgbClr val="99CC00"/>
        </a:accent2>
        <a:accent3>
          <a:srgbClr val="AEB0AB"/>
        </a:accent3>
        <a:accent4>
          <a:srgbClr val="DADADA"/>
        </a:accent4>
        <a:accent5>
          <a:srgbClr val="B6C4BF"/>
        </a:accent5>
        <a:accent6>
          <a:srgbClr val="8AB900"/>
        </a:accent6>
        <a:hlink>
          <a:srgbClr val="CCCC00"/>
        </a:hlink>
        <a:folHlink>
          <a:srgbClr val="66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3049</TotalTime>
  <Words>1205</Words>
  <Application>Microsoft Office PowerPoint</Application>
  <PresentationFormat>On-screen Show (4:3)</PresentationFormat>
  <Paragraphs>190</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Radial</vt:lpstr>
      <vt:lpstr>Chapter 5: Essential Questions:          Doorways to Understanding</vt:lpstr>
      <vt:lpstr>Essential Questions</vt:lpstr>
      <vt:lpstr>Essential Questions</vt:lpstr>
      <vt:lpstr>Essential Questions</vt:lpstr>
      <vt:lpstr>“Understanding is always fluid, transformable into a new theory.”</vt:lpstr>
      <vt:lpstr>Essential Questions:</vt:lpstr>
      <vt:lpstr>An Essential Question:</vt:lpstr>
      <vt:lpstr>Essential Questions</vt:lpstr>
      <vt:lpstr>Essential Questions</vt:lpstr>
      <vt:lpstr>Example:</vt:lpstr>
      <vt:lpstr>Two Types of Essential Questions:</vt:lpstr>
      <vt:lpstr>Three types of knowledge</vt:lpstr>
      <vt:lpstr>Slide 13</vt:lpstr>
      <vt:lpstr>Knowledge worth being familiar with; facts covered in class </vt:lpstr>
      <vt:lpstr>Slide 15</vt:lpstr>
      <vt:lpstr>Essential vs. Leading Questions  used in teaching (Stage 3)</vt:lpstr>
      <vt:lpstr>Essential Questions  &amp;     Six Facets of Understanding</vt:lpstr>
      <vt:lpstr>Bloom’s Taxonomy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Understanding Understanding</dc:title>
  <dc:creator>Owner</dc:creator>
  <cp:lastModifiedBy>FSUTEAM</cp:lastModifiedBy>
  <cp:revision>189</cp:revision>
  <dcterms:created xsi:type="dcterms:W3CDTF">2009-12-28T15:52:20Z</dcterms:created>
  <dcterms:modified xsi:type="dcterms:W3CDTF">2011-10-06T13:23:09Z</dcterms:modified>
</cp:coreProperties>
</file>